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1" r:id="rId2"/>
    <p:sldId id="277" r:id="rId3"/>
    <p:sldId id="280" r:id="rId4"/>
    <p:sldId id="262" r:id="rId5"/>
    <p:sldId id="263" r:id="rId6"/>
    <p:sldId id="264" r:id="rId7"/>
    <p:sldId id="282" r:id="rId8"/>
    <p:sldId id="265" r:id="rId9"/>
    <p:sldId id="268" r:id="rId10"/>
    <p:sldId id="266" r:id="rId11"/>
    <p:sldId id="275" r:id="rId12"/>
    <p:sldId id="276" r:id="rId13"/>
    <p:sldId id="278" r:id="rId14"/>
    <p:sldId id="267" r:id="rId15"/>
    <p:sldId id="269" r:id="rId16"/>
    <p:sldId id="270" r:id="rId17"/>
    <p:sldId id="279" r:id="rId18"/>
    <p:sldId id="274" r:id="rId19"/>
    <p:sldId id="271" r:id="rId20"/>
    <p:sldId id="283" r:id="rId21"/>
    <p:sldId id="284" r:id="rId22"/>
    <p:sldId id="281" r:id="rId23"/>
    <p:sldId id="273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401"/>
    <a:srgbClr val="ED4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38D98-5DE1-D544-A2D3-E77CA2309E11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46A7F-C0EB-A141-B9C2-1A5A4EA07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665-173B-EE41-984C-7393C11B54D6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AF0-2958-D145-95E2-3A765831F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665-173B-EE41-984C-7393C11B54D6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AF0-2958-D145-95E2-3A765831F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665-173B-EE41-984C-7393C11B54D6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AF0-2958-D145-95E2-3A765831F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665-173B-EE41-984C-7393C11B54D6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AF0-2958-D145-95E2-3A765831F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665-173B-EE41-984C-7393C11B54D6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AF0-2958-D145-95E2-3A765831F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665-173B-EE41-984C-7393C11B54D6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AF0-2958-D145-95E2-3A765831F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665-173B-EE41-984C-7393C11B54D6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AF0-2958-D145-95E2-3A765831F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665-173B-EE41-984C-7393C11B54D6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AF0-2958-D145-95E2-3A765831F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665-173B-EE41-984C-7393C11B54D6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AF0-2958-D145-95E2-3A765831F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665-173B-EE41-984C-7393C11B54D6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AF0-2958-D145-95E2-3A765831F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665-173B-EE41-984C-7393C11B54D6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8AF0-2958-D145-95E2-3A765831F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E665-173B-EE41-984C-7393C11B54D6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8AF0-2958-D145-95E2-3A765831F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A_PowerPoint_Dividers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65127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98499"/>
            <a:ext cx="8229600" cy="13829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Unicode MS"/>
                <a:cs typeface="Arial Unicode MS"/>
              </a:rPr>
              <a:t>Let’s get hooked on reducing plastic waste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D0A86-D74E-754F-B072-90A74C4F358F}"/>
              </a:ext>
            </a:extLst>
          </p:cNvPr>
          <p:cNvSpPr txBox="1"/>
          <p:nvPr/>
        </p:nvSpPr>
        <p:spPr>
          <a:xfrm>
            <a:off x="1251284" y="2959768"/>
            <a:ext cx="6641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 err="1">
                <a:solidFill>
                  <a:schemeClr val="bg1"/>
                </a:solidFill>
                <a:latin typeface="Arial Unicode MS"/>
                <a:cs typeface="Arial Unicode MS"/>
              </a:rPr>
              <a:t>Utilising</a:t>
            </a:r>
            <a:r>
              <a:rPr lang="en-US" sz="2400" dirty="0">
                <a:solidFill>
                  <a:schemeClr val="bg1"/>
                </a:solidFill>
                <a:latin typeface="Arial Unicode MS"/>
                <a:cs typeface="Arial Unicode MS"/>
              </a:rPr>
              <a:t> social media to empower change</a:t>
            </a:r>
          </a:p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 Unicode MS"/>
                <a:cs typeface="Arial Unicode MS"/>
              </a:rPr>
              <a:t>William </a:t>
            </a:r>
            <a:r>
              <a:rPr lang="en-US" sz="2400" dirty="0" err="1">
                <a:solidFill>
                  <a:schemeClr val="bg1"/>
                </a:solidFill>
                <a:latin typeface="Arial Unicode MS"/>
                <a:cs typeface="Arial Unicode MS"/>
              </a:rPr>
              <a:t>Rattenberry</a:t>
            </a:r>
            <a:endParaRPr lang="en-US" sz="24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 Unicode MS"/>
                <a:cs typeface="Arial Unicode MS"/>
              </a:rPr>
              <a:t>29</a:t>
            </a:r>
            <a:r>
              <a:rPr lang="en-US" sz="2400" baseline="30000" dirty="0">
                <a:solidFill>
                  <a:schemeClr val="bg1"/>
                </a:solidFill>
                <a:latin typeface="Arial Unicode MS"/>
                <a:cs typeface="Arial Unicode MS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rial Unicode MS"/>
                <a:cs typeface="Arial Unicode MS"/>
              </a:rPr>
              <a:t> May 2019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The survey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96682-7051-2F44-A8D8-5BA3F951A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95" y="1887360"/>
            <a:ext cx="5856010" cy="34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3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The article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E407A-50AB-564C-81C1-F6EB8DCCB6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14" y="1521401"/>
            <a:ext cx="6288171" cy="40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55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The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powe</a:t>
            </a:r>
            <a:r>
              <a:rPr lang="en-US" sz="4800" b="1" dirty="0">
                <a:solidFill>
                  <a:srgbClr val="ED4F2E"/>
                </a:solidFill>
                <a:latin typeface="Arial Unicode MS"/>
                <a:ea typeface="+mj-ea"/>
                <a:cs typeface="Arial Unicode MS"/>
              </a:rPr>
              <a:t>r of social media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F98E35-ACF0-4F4B-ABB9-2284A2D0D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780174"/>
            <a:ext cx="76835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The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powe</a:t>
            </a:r>
            <a:r>
              <a:rPr lang="en-US" sz="4800" b="1" dirty="0">
                <a:solidFill>
                  <a:srgbClr val="ED4F2E"/>
                </a:solidFill>
                <a:latin typeface="Arial Unicode MS"/>
                <a:ea typeface="+mj-ea"/>
                <a:cs typeface="Arial Unicode MS"/>
              </a:rPr>
              <a:t>r of social media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1F1FE-DD3E-8E4C-AACF-9BF55CBC93CD}"/>
              </a:ext>
            </a:extLst>
          </p:cNvPr>
          <p:cNvSpPr txBox="1"/>
          <p:nvPr/>
        </p:nvSpPr>
        <p:spPr>
          <a:xfrm>
            <a:off x="2310063" y="461121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www.psnetwork.org</a:t>
            </a:r>
            <a:r>
              <a:rPr lang="en-US" dirty="0"/>
              <a:t>/</a:t>
            </a:r>
            <a:r>
              <a:rPr lang="en-US" dirty="0" err="1"/>
              <a:t>clausen</a:t>
            </a:r>
            <a:r>
              <a:rPr lang="en-US" dirty="0"/>
              <a:t>-clip/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811900-3D3F-C144-9F49-352908E916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02090"/>
            <a:ext cx="8063163" cy="26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03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The campaign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AC93B-03B2-B94D-BBEC-010AD69F2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25" y="2283504"/>
            <a:ext cx="6447726" cy="214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0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The response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960C72-EE2C-B14F-8BF6-63404456E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315" y="1484085"/>
            <a:ext cx="4876800" cy="66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EBDB6-1E6B-B14B-B780-476329B11B49}"/>
              </a:ext>
            </a:extLst>
          </p:cNvPr>
          <p:cNvSpPr txBox="1"/>
          <p:nvPr/>
        </p:nvSpPr>
        <p:spPr>
          <a:xfrm>
            <a:off x="830115" y="2394856"/>
            <a:ext cx="78566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Following the recent social media campaign on this subject and your recent article “Lets get hooked on reducing plastic waste” published in the February edition of Anaesthesia New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s, </a:t>
            </a:r>
            <a:r>
              <a:rPr lang="en-GB" dirty="0" err="1">
                <a:solidFill>
                  <a:srgbClr val="009401"/>
                </a:solidFill>
              </a:rPr>
              <a:t>Intersurgical</a:t>
            </a:r>
            <a:r>
              <a:rPr lang="en-GB" dirty="0">
                <a:solidFill>
                  <a:srgbClr val="009401"/>
                </a:solidFill>
              </a:rPr>
              <a:t> have further extended their support of this initiative.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Whilst believing that the Non PVC </a:t>
            </a:r>
            <a:r>
              <a:rPr lang="en-GB" dirty="0" err="1"/>
              <a:t>ClearLite</a:t>
            </a:r>
            <a:r>
              <a:rPr lang="en-GB" dirty="0"/>
              <a:t> anaesthetic mask without hook ring represents the best choice for the environment,  </a:t>
            </a:r>
            <a:r>
              <a:rPr lang="en-GB" dirty="0">
                <a:solidFill>
                  <a:srgbClr val="009401"/>
                </a:solidFill>
              </a:rPr>
              <a:t>we have now committed to making both our Economy and Scented ranges of air cushion masks available without a hook ring with a target to convert the market over to these.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We hope to have the additional range in place within the coming months when the logistics and supply chain implications have been resolved.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47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The response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24273D-A145-5741-A2AE-1F1960EA2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90" y="1722438"/>
            <a:ext cx="5529020" cy="388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81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The response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BBD650-E90E-214B-A035-082D30064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863" y="1726315"/>
            <a:ext cx="5438273" cy="373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The response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9D3411-950F-3342-93C3-2229125D2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680" y="2001656"/>
            <a:ext cx="5450639" cy="32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95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Going forward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30939C-B26D-A543-99CD-C55CFB32C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56" y="2592516"/>
            <a:ext cx="8024244" cy="13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2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A_PowerPoint_Dividers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65127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98499"/>
            <a:ext cx="8229600" cy="13829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Unicode MS"/>
                <a:cs typeface="Arial Unicode MS"/>
              </a:rPr>
              <a:t>Let’s get hooked on reducing plastic waste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D0A86-D74E-754F-B072-90A74C4F358F}"/>
              </a:ext>
            </a:extLst>
          </p:cNvPr>
          <p:cNvSpPr txBox="1"/>
          <p:nvPr/>
        </p:nvSpPr>
        <p:spPr>
          <a:xfrm>
            <a:off x="1251284" y="2959768"/>
            <a:ext cx="6641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 err="1">
                <a:solidFill>
                  <a:schemeClr val="bg1"/>
                </a:solidFill>
                <a:latin typeface="Arial Unicode MS"/>
                <a:cs typeface="Arial Unicode MS"/>
              </a:rPr>
              <a:t>Utilising</a:t>
            </a:r>
            <a:r>
              <a:rPr lang="en-US" sz="2400" dirty="0">
                <a:solidFill>
                  <a:schemeClr val="bg1"/>
                </a:solidFill>
                <a:latin typeface="Arial Unicode MS"/>
                <a:cs typeface="Arial Unicode MS"/>
              </a:rPr>
              <a:t> social media to empower change</a:t>
            </a:r>
          </a:p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 Unicode MS"/>
                <a:cs typeface="Arial Unicode MS"/>
              </a:rPr>
              <a:t>William </a:t>
            </a:r>
            <a:r>
              <a:rPr lang="en-US" sz="2400" dirty="0" err="1">
                <a:solidFill>
                  <a:schemeClr val="bg1"/>
                </a:solidFill>
                <a:latin typeface="Arial Unicode MS"/>
                <a:cs typeface="Arial Unicode MS"/>
              </a:rPr>
              <a:t>Rattenberry</a:t>
            </a:r>
            <a:endParaRPr lang="en-US" sz="2400" dirty="0">
              <a:solidFill>
                <a:schemeClr val="bg1"/>
              </a:solidFill>
              <a:latin typeface="Arial Unicode MS"/>
              <a:cs typeface="Arial Unicode M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 Unicode MS"/>
                <a:cs typeface="Arial Unicode MS"/>
              </a:rPr>
              <a:t>29</a:t>
            </a:r>
            <a:r>
              <a:rPr lang="en-US" sz="2400" baseline="30000" dirty="0">
                <a:solidFill>
                  <a:schemeClr val="bg1"/>
                </a:solidFill>
                <a:latin typeface="Arial Unicode MS"/>
                <a:cs typeface="Arial Unicode MS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rial Unicode MS"/>
                <a:cs typeface="Arial Unicode MS"/>
              </a:rPr>
              <a:t> May 2019</a:t>
            </a:r>
          </a:p>
          <a:p>
            <a:endParaRPr lang="en-US" dirty="0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0A38FA6D-F908-DA48-BE59-C7B2AF4EAFCA}"/>
              </a:ext>
            </a:extLst>
          </p:cNvPr>
          <p:cNvSpPr/>
          <p:nvPr/>
        </p:nvSpPr>
        <p:spPr>
          <a:xfrm>
            <a:off x="5125453" y="2791993"/>
            <a:ext cx="1034716" cy="782053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E1584-DD1B-C840-9C91-6EC3452CA11B}"/>
              </a:ext>
            </a:extLst>
          </p:cNvPr>
          <p:cNvSpPr txBox="1"/>
          <p:nvPr/>
        </p:nvSpPr>
        <p:spPr>
          <a:xfrm>
            <a:off x="5390148" y="2414215"/>
            <a:ext cx="262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collaborate for</a:t>
            </a:r>
          </a:p>
        </p:txBody>
      </p:sp>
    </p:spTree>
    <p:extLst>
      <p:ext uri="{BB962C8B-B14F-4D97-AF65-F5344CB8AC3E}">
        <p14:creationId xmlns:p14="http://schemas.microsoft.com/office/powerpoint/2010/main" val="1327622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ED4F2E"/>
                </a:solidFill>
                <a:latin typeface="Arial Unicode MS"/>
                <a:ea typeface="+mj-ea"/>
                <a:cs typeface="Arial Unicode MS"/>
              </a:rPr>
              <a:t>The opportunity (consumers)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763075-9DFC-2E42-BE2C-7BD19FF719E3}"/>
              </a:ext>
            </a:extLst>
          </p:cNvPr>
          <p:cNvSpPr txBox="1"/>
          <p:nvPr/>
        </p:nvSpPr>
        <p:spPr>
          <a:xfrm>
            <a:off x="748145" y="2083938"/>
            <a:ext cx="7938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Campaigning</a:t>
            </a:r>
          </a:p>
        </p:txBody>
      </p:sp>
    </p:spTree>
    <p:extLst>
      <p:ext uri="{BB962C8B-B14F-4D97-AF65-F5344CB8AC3E}">
        <p14:creationId xmlns:p14="http://schemas.microsoft.com/office/powerpoint/2010/main" val="3764255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ED4F2E"/>
                </a:solidFill>
                <a:latin typeface="Arial Unicode MS"/>
                <a:ea typeface="+mj-ea"/>
                <a:cs typeface="Arial Unicode MS"/>
              </a:rPr>
              <a:t>The opportunity (industry)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763075-9DFC-2E42-BE2C-7BD19FF719E3}"/>
              </a:ext>
            </a:extLst>
          </p:cNvPr>
          <p:cNvSpPr txBox="1"/>
          <p:nvPr/>
        </p:nvSpPr>
        <p:spPr>
          <a:xfrm>
            <a:off x="748145" y="1864426"/>
            <a:ext cx="79386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Consumer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Responding to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Brand identity and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Getting ahead of the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1475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5D1E4C-8005-7D4E-BD4C-8E7F2AA41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773" y="1562774"/>
            <a:ext cx="5182230" cy="4487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93D8C1-08C6-5C49-BFA4-9E6F7A144609}"/>
              </a:ext>
            </a:extLst>
          </p:cNvPr>
          <p:cNvSpPr txBox="1"/>
          <p:nvPr/>
        </p:nvSpPr>
        <p:spPr>
          <a:xfrm>
            <a:off x="2875547" y="589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30FA2B-B745-3C4D-A6E8-16E6289C6C65}"/>
              </a:ext>
            </a:extLst>
          </p:cNvPr>
          <p:cNvSpPr txBox="1">
            <a:spLocks/>
          </p:cNvSpPr>
          <p:nvPr/>
        </p:nvSpPr>
        <p:spPr>
          <a:xfrm>
            <a:off x="468088" y="212391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Reduce, Reuse, Recycle</a:t>
            </a:r>
          </a:p>
        </p:txBody>
      </p:sp>
    </p:spTree>
    <p:extLst>
      <p:ext uri="{BB962C8B-B14F-4D97-AF65-F5344CB8AC3E}">
        <p14:creationId xmlns:p14="http://schemas.microsoft.com/office/powerpoint/2010/main" val="175378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My </a:t>
            </a:r>
            <a:r>
              <a:rPr lang="en-US" sz="4800" b="1" dirty="0">
                <a:solidFill>
                  <a:srgbClr val="ED4F2E"/>
                </a:solidFill>
                <a:latin typeface="Arial Unicode MS"/>
                <a:ea typeface="+mj-ea"/>
                <a:cs typeface="Arial Unicode MS"/>
              </a:rPr>
              <a:t>message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-60158" y="2543563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79CA2-EC59-6042-B06E-EECD54E773A4}"/>
              </a:ext>
            </a:extLst>
          </p:cNvPr>
          <p:cNvSpPr txBox="1"/>
          <p:nvPr/>
        </p:nvSpPr>
        <p:spPr>
          <a:xfrm>
            <a:off x="690672" y="1876666"/>
            <a:ext cx="7784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Social media can be a force for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can unite people around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can avoid many of the negatives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Sustainability is a global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Social media is one part of a global solution</a:t>
            </a:r>
          </a:p>
        </p:txBody>
      </p:sp>
    </p:spTree>
    <p:extLst>
      <p:ext uri="{BB962C8B-B14F-4D97-AF65-F5344CB8AC3E}">
        <p14:creationId xmlns:p14="http://schemas.microsoft.com/office/powerpoint/2010/main" val="2928193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OA_PowerPoint_Dividers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0564" y="0"/>
            <a:ext cx="9165127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3133"/>
            <a:ext cx="8229600" cy="230381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Unicode MS"/>
                <a:cs typeface="Arial Unicode MS"/>
              </a:rPr>
              <a:t>Let’s get hooked on reducing plastic waste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6636" y="2790538"/>
            <a:ext cx="8229600" cy="2802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 Unicode MS"/>
                <a:ea typeface="+mj-ea"/>
                <a:cs typeface="Arial Unicode MS"/>
              </a:rPr>
              <a:t>Utilising</a:t>
            </a:r>
            <a:r>
              <a:rPr lang="en-US" sz="2400" b="1" dirty="0">
                <a:solidFill>
                  <a:schemeClr val="bg1"/>
                </a:solidFill>
                <a:latin typeface="Arial Unicode MS"/>
                <a:ea typeface="+mj-ea"/>
                <a:cs typeface="Arial Unicode MS"/>
              </a:rPr>
              <a:t> social media to empower change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chemeClr val="bg1"/>
              </a:solidFill>
              <a:latin typeface="Arial Unicode MS"/>
              <a:ea typeface="+mj-ea"/>
              <a:cs typeface="Arial Unicode M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chemeClr val="bg1"/>
              </a:solidFill>
              <a:latin typeface="Arial Unicode MS"/>
              <a:ea typeface="+mj-ea"/>
              <a:cs typeface="Arial Unicode M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chemeClr val="bg1"/>
              </a:solidFill>
              <a:latin typeface="Arial Unicode MS"/>
              <a:ea typeface="+mj-ea"/>
              <a:cs typeface="Arial Unicode M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Arial Unicode MS"/>
                <a:ea typeface="+mj-ea"/>
                <a:cs typeface="Arial Unicode MS"/>
              </a:rPr>
              <a:t>William </a:t>
            </a:r>
            <a:r>
              <a:rPr lang="en-US" sz="2400" b="1" dirty="0" err="1">
                <a:solidFill>
                  <a:schemeClr val="bg1"/>
                </a:solidFill>
                <a:latin typeface="Arial Unicode MS"/>
                <a:ea typeface="+mj-ea"/>
                <a:cs typeface="Arial Unicode MS"/>
              </a:rPr>
              <a:t>Rattenberry</a:t>
            </a:r>
            <a:endParaRPr lang="en-US" sz="2400" b="1" dirty="0">
              <a:solidFill>
                <a:schemeClr val="bg1"/>
              </a:solidFill>
              <a:latin typeface="Arial Unicode MS"/>
              <a:ea typeface="+mj-ea"/>
              <a:cs typeface="Arial Unicode M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Arial Unicode MS"/>
                <a:ea typeface="+mj-ea"/>
                <a:cs typeface="Arial Unicode MS"/>
              </a:rPr>
              <a:t>29</a:t>
            </a:r>
            <a:r>
              <a:rPr lang="en-US" sz="2400" b="1" baseline="30000" dirty="0">
                <a:solidFill>
                  <a:schemeClr val="bg1"/>
                </a:solidFill>
                <a:latin typeface="Arial Unicode MS"/>
                <a:ea typeface="+mj-ea"/>
                <a:cs typeface="Arial Unicode MS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Arial Unicode MS"/>
                <a:ea typeface="+mj-ea"/>
                <a:cs typeface="Arial Unicode MS"/>
              </a:rPr>
              <a:t> May 2019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Declarations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66FCD-11C1-C644-981C-85415207DDB6}"/>
              </a:ext>
            </a:extLst>
          </p:cNvPr>
          <p:cNvSpPr txBox="1"/>
          <p:nvPr/>
        </p:nvSpPr>
        <p:spPr>
          <a:xfrm>
            <a:off x="457200" y="1741936"/>
            <a:ext cx="7543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 am not an ‘influencer’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this began I had only about 50 followers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 am not a social media expert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 do not spend that much time on Twitter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 am passionate about protecting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62312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The problem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9419DF-CD35-E64D-9774-FB6D45D87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99" y="1460500"/>
            <a:ext cx="7442511" cy="40036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F53F2F-A360-5143-A873-2A9F35D5B759}"/>
              </a:ext>
            </a:extLst>
          </p:cNvPr>
          <p:cNvSpPr/>
          <p:nvPr/>
        </p:nvSpPr>
        <p:spPr>
          <a:xfrm>
            <a:off x="6675629" y="5472996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GulfCarib</a:t>
            </a:r>
            <a:r>
              <a:rPr lang="en-US" dirty="0"/>
              <a:t> News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The </a:t>
            </a:r>
            <a:r>
              <a:rPr lang="en-US" sz="4800" b="1" dirty="0">
                <a:solidFill>
                  <a:srgbClr val="ED4F2E"/>
                </a:solidFill>
                <a:latin typeface="Arial Unicode MS"/>
                <a:ea typeface="+mj-ea"/>
                <a:cs typeface="Arial Unicode MS"/>
              </a:rPr>
              <a:t>albatross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F53F2F-A360-5143-A873-2A9F35D5B759}"/>
              </a:ext>
            </a:extLst>
          </p:cNvPr>
          <p:cNvSpPr/>
          <p:nvPr/>
        </p:nvSpPr>
        <p:spPr>
          <a:xfrm>
            <a:off x="6675629" y="5472996"/>
            <a:ext cx="1332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Chris Jordan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AF9DE2-229D-104B-90E6-F2ABB1702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187" y="1553034"/>
            <a:ext cx="6937402" cy="39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4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The public perception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5DF7A6-1701-F945-82C1-C4FE48887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73" y="1449207"/>
            <a:ext cx="2351973" cy="13201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9258B3-2316-D849-AD99-8C70B9215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388" y="4305977"/>
            <a:ext cx="1752600" cy="977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E55F76-124E-8B4F-B839-B4B726A3C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171" y="1431854"/>
            <a:ext cx="2655537" cy="1261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2253A3-8268-B34B-8D8E-8D27B42AC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297" y="2990217"/>
            <a:ext cx="1752601" cy="1163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306F60-D69B-7843-9D92-A20EB13250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5830" y="1488828"/>
            <a:ext cx="1909533" cy="1413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0FE1D3-7D7C-484F-961A-72592490CE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956" y="3493228"/>
            <a:ext cx="2131620" cy="30901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EAD684-FF54-E440-BBC3-B959013E60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419" y="3187705"/>
            <a:ext cx="1989173" cy="26584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4462D9-8AE4-8649-8109-DB3E39B1AC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2088" y="5389050"/>
            <a:ext cx="2131620" cy="11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3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ED4F2E"/>
                </a:solidFill>
                <a:latin typeface="Arial Unicode MS"/>
                <a:ea typeface="+mj-ea"/>
                <a:cs typeface="Arial Unicode MS"/>
              </a:rPr>
              <a:t>Reduce, reuse, recycle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93E8A8-C952-EF42-970D-EC87A39F2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776" y="1709154"/>
            <a:ext cx="4486697" cy="391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The hook ring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5676D1-FCC6-4546-AC02-B2BF46763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62" y="1502454"/>
            <a:ext cx="5969000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6EDF6B-D427-1042-B3C5-3361387A5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252" y="3251200"/>
            <a:ext cx="2552700" cy="2730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B32B48-102D-DD46-8B57-A4FFBA738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046" y="3362056"/>
            <a:ext cx="2755900" cy="2146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40BE6C-29C1-0E47-A60D-2A07784D770C}"/>
              </a:ext>
            </a:extLst>
          </p:cNvPr>
          <p:cNvSpPr txBox="1"/>
          <p:nvPr/>
        </p:nvSpPr>
        <p:spPr>
          <a:xfrm>
            <a:off x="983094" y="5566738"/>
            <a:ext cx="1682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PatientSafe</a:t>
            </a:r>
            <a:r>
              <a:rPr lang="en-US" sz="1400" dirty="0"/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18100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4F2E"/>
                </a:solidFill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The opportunity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603721"/>
            <a:ext cx="8229600" cy="235857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E28BB-80FC-B644-9138-09F333ED7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88" y="1657162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80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5271</TotalTime>
  <Words>308</Words>
  <Application>Microsoft Macintosh PowerPoint</Application>
  <PresentationFormat>On-screen Show (4:3)</PresentationFormat>
  <Paragraphs>124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 Unicode MS</vt:lpstr>
      <vt:lpstr>Arial</vt:lpstr>
      <vt:lpstr>Calibri</vt:lpstr>
      <vt:lpstr>Office Theme</vt:lpstr>
      <vt:lpstr>Let’s get hooked on reducing plastic waste</vt:lpstr>
      <vt:lpstr>Let’s get hooked on reducing plastic waste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Let’s get hooked on reducing plastic waste</vt:lpstr>
    </vt:vector>
  </TitlesOfParts>
  <Company>AAGBI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Microsoft Office User</cp:lastModifiedBy>
  <cp:revision>40</cp:revision>
  <cp:lastPrinted>2019-05-27T19:47:46Z</cp:lastPrinted>
  <dcterms:created xsi:type="dcterms:W3CDTF">2018-02-27T14:19:18Z</dcterms:created>
  <dcterms:modified xsi:type="dcterms:W3CDTF">2019-05-29T07:21:14Z</dcterms:modified>
</cp:coreProperties>
</file>