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18"/>
  </p:notesMasterIdLst>
  <p:sldIdLst>
    <p:sldId id="266" r:id="rId2"/>
    <p:sldId id="271" r:id="rId3"/>
    <p:sldId id="263" r:id="rId4"/>
    <p:sldId id="276" r:id="rId5"/>
    <p:sldId id="259" r:id="rId6"/>
    <p:sldId id="268" r:id="rId7"/>
    <p:sldId id="269" r:id="rId8"/>
    <p:sldId id="265" r:id="rId9"/>
    <p:sldId id="273" r:id="rId10"/>
    <p:sldId id="275" r:id="rId11"/>
    <p:sldId id="258" r:id="rId12"/>
    <p:sldId id="272" r:id="rId13"/>
    <p:sldId id="261" r:id="rId14"/>
    <p:sldId id="270" r:id="rId15"/>
    <p:sldId id="264" r:id="rId16"/>
    <p:sldId id="274" r:id="rId17"/>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74819"/>
  </p:normalViewPr>
  <p:slideViewPr>
    <p:cSldViewPr>
      <p:cViewPr varScale="1">
        <p:scale>
          <a:sx n="58" d="100"/>
          <a:sy n="58" d="100"/>
        </p:scale>
        <p:origin x="1312" y="216"/>
      </p:cViewPr>
      <p:guideLst>
        <p:guide orient="horz" pos="3072"/>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zoeburton/Desktop/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zoeburton/Desktop/Book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zoeburton/Desktop/Book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zoeburton/Desktop/Book1.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130-FE43-93D4-7CCA1FB7B50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130-FE43-93D4-7CCA1FB7B50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130-FE43-93D4-7CCA1FB7B50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130-FE43-93D4-7CCA1FB7B50D}"/>
              </c:ext>
            </c:extLst>
          </c:dPt>
          <c:dLbls>
            <c:dLbl>
              <c:idx val="0"/>
              <c:layout>
                <c:manualLayout>
                  <c:x val="-2.8909151686227468E-3"/>
                  <c:y val="1.77353685003497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30-FE43-93D4-7CCA1FB7B50D}"/>
                </c:ext>
              </c:extLst>
            </c:dLbl>
            <c:dLbl>
              <c:idx val="1"/>
              <c:layout>
                <c:manualLayout>
                  <c:x val="-1.7743834497102956E-2"/>
                  <c:y val="-6.5394866643947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30-FE43-93D4-7CCA1FB7B50D}"/>
                </c:ext>
              </c:extLst>
            </c:dLbl>
            <c:dLbl>
              <c:idx val="2"/>
              <c:layout>
                <c:manualLayout>
                  <c:x val="-7.3063066409151684E-3"/>
                  <c:y val="-4.0348322063386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130-FE43-93D4-7CCA1FB7B50D}"/>
                </c:ext>
              </c:extLst>
            </c:dLbl>
            <c:dLbl>
              <c:idx val="3"/>
              <c:layout>
                <c:manualLayout>
                  <c:x val="1.0176793938493538E-2"/>
                  <c:y val="2.31216257421125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130-FE43-93D4-7CCA1FB7B50D}"/>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Sheet2!$O$16:$O$19</c:f>
              <c:strCache>
                <c:ptCount val="4"/>
                <c:pt idx="0">
                  <c:v>CT1 - CT2</c:v>
                </c:pt>
                <c:pt idx="1">
                  <c:v>ST3 - ST7</c:v>
                </c:pt>
                <c:pt idx="2">
                  <c:v>Specialty Doctor</c:v>
                </c:pt>
                <c:pt idx="3">
                  <c:v>Consultant</c:v>
                </c:pt>
              </c:strCache>
            </c:strRef>
          </c:cat>
          <c:val>
            <c:numRef>
              <c:f>Sheet2!$P$16:$P$19</c:f>
              <c:numCache>
                <c:formatCode>0</c:formatCode>
                <c:ptCount val="4"/>
                <c:pt idx="0">
                  <c:v>4</c:v>
                </c:pt>
                <c:pt idx="1">
                  <c:v>12</c:v>
                </c:pt>
                <c:pt idx="2">
                  <c:v>6</c:v>
                </c:pt>
                <c:pt idx="3">
                  <c:v>30</c:v>
                </c:pt>
              </c:numCache>
            </c:numRef>
          </c:val>
          <c:extLst>
            <c:ext xmlns:c16="http://schemas.microsoft.com/office/drawing/2014/chart" uri="{C3380CC4-5D6E-409C-BE32-E72D297353CC}">
              <c16:uniqueId val="{00000008-3130-FE43-93D4-7CCA1FB7B50D}"/>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65832866343124441"/>
          <c:y val="0.18513584137545339"/>
          <c:w val="0.34167137126727082"/>
          <c:h val="0.6416100206516931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Sheet2!$O$16:$O$19</c:f>
              <c:strCache>
                <c:ptCount val="4"/>
                <c:pt idx="0">
                  <c:v>CT1 - CT2</c:v>
                </c:pt>
                <c:pt idx="1">
                  <c:v>ST3 - ST7</c:v>
                </c:pt>
                <c:pt idx="2">
                  <c:v>Specialty Doctor</c:v>
                </c:pt>
                <c:pt idx="3">
                  <c:v>Consultant</c:v>
                </c:pt>
              </c:strCache>
            </c:strRef>
          </c:cat>
          <c:val>
            <c:numRef>
              <c:f>Sheet2!$Q$16:$Q$19</c:f>
              <c:numCache>
                <c:formatCode>0.0</c:formatCode>
                <c:ptCount val="4"/>
                <c:pt idx="0">
                  <c:v>53.891666666666666</c:v>
                </c:pt>
                <c:pt idx="1">
                  <c:v>55.715788840788839</c:v>
                </c:pt>
                <c:pt idx="2">
                  <c:v>59.902597402597415</c:v>
                </c:pt>
                <c:pt idx="3">
                  <c:v>76.104497354497354</c:v>
                </c:pt>
              </c:numCache>
            </c:numRef>
          </c:val>
          <c:extLst>
            <c:ext xmlns:c16="http://schemas.microsoft.com/office/drawing/2014/chart" uri="{C3380CC4-5D6E-409C-BE32-E72D297353CC}">
              <c16:uniqueId val="{00000000-1DDC-EE48-83B1-D434B943D7FD}"/>
            </c:ext>
          </c:extLst>
        </c:ser>
        <c:dLbls>
          <c:showLegendKey val="0"/>
          <c:showVal val="0"/>
          <c:showCatName val="0"/>
          <c:showSerName val="0"/>
          <c:showPercent val="0"/>
          <c:showBubbleSize val="0"/>
        </c:dLbls>
        <c:gapWidth val="219"/>
        <c:overlap val="-27"/>
        <c:axId val="28825679"/>
        <c:axId val="28423535"/>
      </c:barChart>
      <c:catAx>
        <c:axId val="2882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8423535"/>
        <c:crosses val="autoZero"/>
        <c:auto val="1"/>
        <c:lblAlgn val="ctr"/>
        <c:lblOffset val="100"/>
        <c:noMultiLvlLbl val="0"/>
      </c:catAx>
      <c:valAx>
        <c:axId val="28423535"/>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88256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293262212594794E-2"/>
          <c:y val="0.11040002606681613"/>
          <c:w val="0.96570673778740523"/>
          <c:h val="0.77154861325443291"/>
        </c:manualLayout>
      </c:layout>
      <c:barChart>
        <c:barDir val="col"/>
        <c:grouping val="clustered"/>
        <c:varyColors val="0"/>
        <c:ser>
          <c:idx val="1"/>
          <c:order val="0"/>
          <c:tx>
            <c:strRef>
              <c:f>Sheet3!$H$1</c:f>
              <c:strCache>
                <c:ptCount val="1"/>
                <c:pt idx="0">
                  <c:v>n</c:v>
                </c:pt>
              </c:strCache>
            </c:strRef>
          </c:tx>
          <c:spPr>
            <a:solidFill>
              <a:schemeClr val="accent2"/>
            </a:solidFill>
            <a:ln>
              <a:noFill/>
            </a:ln>
            <a:effectLst/>
          </c:spPr>
          <c:invertIfNegative val="0"/>
          <c:val>
            <c:numRef>
              <c:f>Sheet3!$H$2:$H$20</c:f>
              <c:numCache>
                <c:formatCode>0.0</c:formatCode>
                <c:ptCount val="19"/>
                <c:pt idx="0">
                  <c:v>6</c:v>
                </c:pt>
                <c:pt idx="1">
                  <c:v>6</c:v>
                </c:pt>
                <c:pt idx="2">
                  <c:v>6.5</c:v>
                </c:pt>
                <c:pt idx="3">
                  <c:v>8</c:v>
                </c:pt>
                <c:pt idx="4">
                  <c:v>6.5</c:v>
                </c:pt>
                <c:pt idx="5">
                  <c:v>7</c:v>
                </c:pt>
                <c:pt idx="6">
                  <c:v>8</c:v>
                </c:pt>
                <c:pt idx="7">
                  <c:v>10.5</c:v>
                </c:pt>
                <c:pt idx="8">
                  <c:v>9.3636363636363633</c:v>
                </c:pt>
                <c:pt idx="9">
                  <c:v>7.5</c:v>
                </c:pt>
                <c:pt idx="10">
                  <c:v>8</c:v>
                </c:pt>
                <c:pt idx="11">
                  <c:v>7.75</c:v>
                </c:pt>
                <c:pt idx="12">
                  <c:v>7</c:v>
                </c:pt>
                <c:pt idx="13">
                  <c:v>6.5</c:v>
                </c:pt>
                <c:pt idx="14">
                  <c:v>5.75</c:v>
                </c:pt>
                <c:pt idx="15">
                  <c:v>10</c:v>
                </c:pt>
                <c:pt idx="16">
                  <c:v>8</c:v>
                </c:pt>
                <c:pt idx="17">
                  <c:v>6</c:v>
                </c:pt>
                <c:pt idx="18">
                  <c:v>8</c:v>
                </c:pt>
              </c:numCache>
            </c:numRef>
          </c:val>
          <c:extLst>
            <c:ext xmlns:c16="http://schemas.microsoft.com/office/drawing/2014/chart" uri="{C3380CC4-5D6E-409C-BE32-E72D297353CC}">
              <c16:uniqueId val="{00000000-699D-AF41-9111-B0ED85A7614D}"/>
            </c:ext>
          </c:extLst>
        </c:ser>
        <c:ser>
          <c:idx val="2"/>
          <c:order val="1"/>
          <c:tx>
            <c:strRef>
              <c:f>Sheet3!$I$1</c:f>
              <c:strCache>
                <c:ptCount val="1"/>
                <c:pt idx="0">
                  <c:v>Correctly identified</c:v>
                </c:pt>
              </c:strCache>
            </c:strRef>
          </c:tx>
          <c:spPr>
            <a:solidFill>
              <a:schemeClr val="accent3"/>
            </a:solidFill>
            <a:ln>
              <a:noFill/>
            </a:ln>
            <a:effectLst/>
          </c:spPr>
          <c:invertIfNegative val="0"/>
          <c:val>
            <c:numRef>
              <c:f>Sheet3!$I$2:$I$20</c:f>
              <c:numCache>
                <c:formatCode>0.0</c:formatCode>
                <c:ptCount val="19"/>
                <c:pt idx="0">
                  <c:v>4</c:v>
                </c:pt>
                <c:pt idx="1">
                  <c:v>4</c:v>
                </c:pt>
                <c:pt idx="2">
                  <c:v>5</c:v>
                </c:pt>
                <c:pt idx="3">
                  <c:v>8</c:v>
                </c:pt>
                <c:pt idx="4">
                  <c:v>3.5</c:v>
                </c:pt>
                <c:pt idx="5">
                  <c:v>5.5</c:v>
                </c:pt>
                <c:pt idx="6">
                  <c:v>7.5</c:v>
                </c:pt>
                <c:pt idx="7">
                  <c:v>4</c:v>
                </c:pt>
                <c:pt idx="8">
                  <c:v>5.1818181818181817</c:v>
                </c:pt>
                <c:pt idx="9">
                  <c:v>4</c:v>
                </c:pt>
                <c:pt idx="10">
                  <c:v>3</c:v>
                </c:pt>
                <c:pt idx="11">
                  <c:v>6.5</c:v>
                </c:pt>
                <c:pt idx="12">
                  <c:v>5</c:v>
                </c:pt>
                <c:pt idx="13">
                  <c:v>3.5</c:v>
                </c:pt>
                <c:pt idx="14">
                  <c:v>3.5</c:v>
                </c:pt>
                <c:pt idx="15">
                  <c:v>6</c:v>
                </c:pt>
                <c:pt idx="16">
                  <c:v>4</c:v>
                </c:pt>
                <c:pt idx="17">
                  <c:v>5</c:v>
                </c:pt>
                <c:pt idx="18">
                  <c:v>4</c:v>
                </c:pt>
              </c:numCache>
            </c:numRef>
          </c:val>
          <c:extLst>
            <c:ext xmlns:c16="http://schemas.microsoft.com/office/drawing/2014/chart" uri="{C3380CC4-5D6E-409C-BE32-E72D297353CC}">
              <c16:uniqueId val="{00000001-699D-AF41-9111-B0ED85A7614D}"/>
            </c:ext>
          </c:extLst>
        </c:ser>
        <c:dLbls>
          <c:showLegendKey val="0"/>
          <c:showVal val="0"/>
          <c:showCatName val="0"/>
          <c:showSerName val="0"/>
          <c:showPercent val="0"/>
          <c:showBubbleSize val="0"/>
        </c:dLbls>
        <c:gapWidth val="219"/>
        <c:overlap val="-27"/>
        <c:axId val="2100128976"/>
        <c:axId val="2022139792"/>
      </c:barChart>
      <c:catAx>
        <c:axId val="210012897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022139792"/>
        <c:crosses val="autoZero"/>
        <c:auto val="1"/>
        <c:lblAlgn val="ctr"/>
        <c:lblOffset val="100"/>
        <c:noMultiLvlLbl val="0"/>
      </c:catAx>
      <c:valAx>
        <c:axId val="2022139792"/>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2100128976"/>
        <c:crosses val="autoZero"/>
        <c:crossBetween val="between"/>
      </c:valAx>
      <c:spPr>
        <a:noFill/>
        <a:ln>
          <a:noFill/>
        </a:ln>
        <a:effectLst/>
      </c:spPr>
    </c:plotArea>
    <c:legend>
      <c:legendPos val="b"/>
      <c:layout>
        <c:manualLayout>
          <c:xMode val="edge"/>
          <c:yMode val="edge"/>
          <c:x val="6.2492531562121964E-2"/>
          <c:y val="3.7376919310865862E-2"/>
          <c:w val="0.25503792288141403"/>
          <c:h val="0.13762410210564147"/>
        </c:manualLayout>
      </c:layout>
      <c:overlay val="1"/>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67323238594411E-2"/>
          <c:y val="0.13091757387247277"/>
          <c:w val="0.41827569267902692"/>
          <c:h val="0.72312068903831772"/>
        </c:manualLayout>
      </c:layout>
      <c:pieChart>
        <c:varyColors val="1"/>
        <c:ser>
          <c:idx val="0"/>
          <c:order val="0"/>
          <c:tx>
            <c:strRef>
              <c:f>Sheet2!$P$1</c:f>
              <c:strCache>
                <c:ptCount val="1"/>
                <c:pt idx="0">
                  <c:v>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24C-FB49-A426-3C675F726B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24C-FB49-A426-3C675F726B6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24C-FB49-A426-3C675F726B6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24C-FB49-A426-3C675F726B6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24C-FB49-A426-3C675F726B6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24C-FB49-A426-3C675F726B6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24C-FB49-A426-3C675F726B6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24C-FB49-A426-3C675F726B6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24C-FB49-A426-3C675F726B6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24C-FB49-A426-3C675F726B6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224C-FB49-A426-3C675F726B62}"/>
              </c:ext>
            </c:extLst>
          </c:dPt>
          <c:dLbls>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Sheet2!$O$2:$O$12</c:f>
              <c:strCache>
                <c:ptCount val="11"/>
                <c:pt idx="0">
                  <c:v>Breast</c:v>
                </c:pt>
                <c:pt idx="1">
                  <c:v>Dental</c:v>
                </c:pt>
                <c:pt idx="2">
                  <c:v>ENT</c:v>
                </c:pt>
                <c:pt idx="3">
                  <c:v>General</c:v>
                </c:pt>
                <c:pt idx="4">
                  <c:v>Gynaecology</c:v>
                </c:pt>
                <c:pt idx="5">
                  <c:v>Maxillofacial</c:v>
                </c:pt>
                <c:pt idx="6">
                  <c:v>Ophthalmology</c:v>
                </c:pt>
                <c:pt idx="7">
                  <c:v>Orthopaedics</c:v>
                </c:pt>
                <c:pt idx="8">
                  <c:v>Plastics</c:v>
                </c:pt>
                <c:pt idx="9">
                  <c:v>Renal</c:v>
                </c:pt>
                <c:pt idx="10">
                  <c:v>Urology</c:v>
                </c:pt>
              </c:strCache>
            </c:strRef>
          </c:cat>
          <c:val>
            <c:numRef>
              <c:f>Sheet2!$P$2:$P$12</c:f>
              <c:numCache>
                <c:formatCode>0</c:formatCode>
                <c:ptCount val="11"/>
                <c:pt idx="0">
                  <c:v>1</c:v>
                </c:pt>
                <c:pt idx="1">
                  <c:v>1</c:v>
                </c:pt>
                <c:pt idx="2">
                  <c:v>5</c:v>
                </c:pt>
                <c:pt idx="3">
                  <c:v>15</c:v>
                </c:pt>
                <c:pt idx="4">
                  <c:v>7</c:v>
                </c:pt>
                <c:pt idx="5">
                  <c:v>6</c:v>
                </c:pt>
                <c:pt idx="6">
                  <c:v>2</c:v>
                </c:pt>
                <c:pt idx="7">
                  <c:v>10</c:v>
                </c:pt>
                <c:pt idx="8">
                  <c:v>1</c:v>
                </c:pt>
                <c:pt idx="9">
                  <c:v>1</c:v>
                </c:pt>
                <c:pt idx="10">
                  <c:v>3</c:v>
                </c:pt>
              </c:numCache>
            </c:numRef>
          </c:val>
          <c:extLst>
            <c:ext xmlns:c16="http://schemas.microsoft.com/office/drawing/2014/chart" uri="{C3380CC4-5D6E-409C-BE32-E72D297353CC}">
              <c16:uniqueId val="{00000016-224C-FB49-A426-3C675F726B62}"/>
            </c:ext>
          </c:extLst>
        </c:ser>
        <c:ser>
          <c:idx val="1"/>
          <c:order val="1"/>
          <c:tx>
            <c:strRef>
              <c:f>Sheet2!$Q$1</c:f>
              <c:strCache>
                <c:ptCount val="1"/>
                <c:pt idx="0">
                  <c:v>Mean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8-224C-FB49-A426-3C675F726B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A-224C-FB49-A426-3C675F726B6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C-224C-FB49-A426-3C675F726B6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E-224C-FB49-A426-3C675F726B6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0-224C-FB49-A426-3C675F726B6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2-224C-FB49-A426-3C675F726B6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4-224C-FB49-A426-3C675F726B6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6-224C-FB49-A426-3C675F726B6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8-224C-FB49-A426-3C675F726B6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A-224C-FB49-A426-3C675F726B6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2C-224C-FB49-A426-3C675F726B62}"/>
              </c:ext>
            </c:extLst>
          </c:dPt>
          <c:cat>
            <c:strRef>
              <c:f>Sheet2!$O$2:$O$12</c:f>
              <c:strCache>
                <c:ptCount val="11"/>
                <c:pt idx="0">
                  <c:v>Breast</c:v>
                </c:pt>
                <c:pt idx="1">
                  <c:v>Dental</c:v>
                </c:pt>
                <c:pt idx="2">
                  <c:v>ENT</c:v>
                </c:pt>
                <c:pt idx="3">
                  <c:v>General</c:v>
                </c:pt>
                <c:pt idx="4">
                  <c:v>Gynaecology</c:v>
                </c:pt>
                <c:pt idx="5">
                  <c:v>Maxillofacial</c:v>
                </c:pt>
                <c:pt idx="6">
                  <c:v>Ophthalmology</c:v>
                </c:pt>
                <c:pt idx="7">
                  <c:v>Orthopaedics</c:v>
                </c:pt>
                <c:pt idx="8">
                  <c:v>Plastics</c:v>
                </c:pt>
                <c:pt idx="9">
                  <c:v>Renal</c:v>
                </c:pt>
                <c:pt idx="10">
                  <c:v>Urology</c:v>
                </c:pt>
              </c:strCache>
            </c:strRef>
          </c:cat>
          <c:val>
            <c:numRef>
              <c:f>Sheet2!$Q$2:$Q$12</c:f>
              <c:numCache>
                <c:formatCode>0.0</c:formatCode>
                <c:ptCount val="11"/>
                <c:pt idx="0">
                  <c:v>80</c:v>
                </c:pt>
                <c:pt idx="1">
                  <c:v>100</c:v>
                </c:pt>
                <c:pt idx="2">
                  <c:v>75.476190476190482</c:v>
                </c:pt>
                <c:pt idx="3">
                  <c:v>64.916134130419849</c:v>
                </c:pt>
                <c:pt idx="4">
                  <c:v>68.351886209029061</c:v>
                </c:pt>
                <c:pt idx="5">
                  <c:v>80.134680134680139</c:v>
                </c:pt>
                <c:pt idx="6">
                  <c:v>87.5</c:v>
                </c:pt>
                <c:pt idx="7">
                  <c:v>51.572178932178929</c:v>
                </c:pt>
                <c:pt idx="8">
                  <c:v>37.5</c:v>
                </c:pt>
                <c:pt idx="9">
                  <c:v>50</c:v>
                </c:pt>
                <c:pt idx="10">
                  <c:v>83.333333333333329</c:v>
                </c:pt>
              </c:numCache>
            </c:numRef>
          </c:val>
          <c:extLst>
            <c:ext xmlns:c16="http://schemas.microsoft.com/office/drawing/2014/chart" uri="{C3380CC4-5D6E-409C-BE32-E72D297353CC}">
              <c16:uniqueId val="{0000002D-224C-FB49-A426-3C675F726B6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54441457512321834"/>
          <c:y val="0"/>
          <c:w val="0.45558542487678166"/>
          <c:h val="1"/>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 name="Shape 3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240746073"/>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6047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endParaRPr lang="en-US" dirty="0"/>
          </a:p>
          <a:p>
            <a:r>
              <a:rPr lang="en-US" dirty="0"/>
              <a:t>ID Badges often wrong way around or covered by gown</a:t>
            </a:r>
          </a:p>
          <a:p>
            <a:endParaRPr lang="en-US" dirty="0"/>
          </a:p>
        </p:txBody>
      </p:sp>
    </p:spTree>
    <p:extLst>
      <p:ext uri="{BB962C8B-B14F-4D97-AF65-F5344CB8AC3E}">
        <p14:creationId xmlns:p14="http://schemas.microsoft.com/office/powerpoint/2010/main" val="2173210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0890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GB" sz="2400" dirty="0"/>
              <a:t>Patient perspective important</a:t>
            </a:r>
          </a:p>
          <a:p>
            <a:endParaRPr lang="en-US" dirty="0"/>
          </a:p>
        </p:txBody>
      </p:sp>
    </p:spTree>
    <p:extLst>
      <p:ext uri="{BB962C8B-B14F-4D97-AF65-F5344CB8AC3E}">
        <p14:creationId xmlns:p14="http://schemas.microsoft.com/office/powerpoint/2010/main" val="1496295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GB" sz="2400" dirty="0"/>
              <a:t>Patient perspective important</a:t>
            </a:r>
            <a:endParaRPr lang="en-US" dirty="0"/>
          </a:p>
        </p:txBody>
      </p:sp>
    </p:spTree>
    <p:extLst>
      <p:ext uri="{BB962C8B-B14F-4D97-AF65-F5344CB8AC3E}">
        <p14:creationId xmlns:p14="http://schemas.microsoft.com/office/powerpoint/2010/main" val="3088521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805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endParaRPr lang="en-GB" sz="2400" dirty="0"/>
          </a:p>
          <a:p>
            <a:pPr marL="0" marR="0" lvl="0" indent="0" defTabSz="457200" eaLnBrk="1" fontAlgn="auto" latinLnBrk="0" hangingPunct="1">
              <a:lnSpc>
                <a:spcPct val="125000"/>
              </a:lnSpc>
              <a:spcBef>
                <a:spcPts val="0"/>
              </a:spcBef>
              <a:spcAft>
                <a:spcPts val="0"/>
              </a:spcAft>
              <a:buClrTx/>
              <a:buSzTx/>
              <a:buFontTx/>
              <a:buNone/>
              <a:tabLst/>
              <a:defRPr/>
            </a:pPr>
            <a:r>
              <a:rPr lang="en-GB" sz="2400" dirty="0"/>
              <a:t>Ignaz </a:t>
            </a:r>
            <a:r>
              <a:rPr lang="en-GB" sz="2400" dirty="0" err="1"/>
              <a:t>Semelweiss</a:t>
            </a:r>
            <a:r>
              <a:rPr lang="en-GB" sz="2400" dirty="0"/>
              <a:t> – observed physicians going from cutting up dead to maternity unit where mothers all died in childbirth. Women better giving birth at home. He suggested physicians wash their hands. Physicians said “to hell with that guy” and became more obstinate about not washing hands. </a:t>
            </a:r>
            <a:r>
              <a:rPr lang="en-GB" sz="2400" dirty="0" err="1"/>
              <a:t>Semmelweiss</a:t>
            </a:r>
            <a:r>
              <a:rPr lang="en-GB" sz="2400" dirty="0"/>
              <a:t> died impoverished in a mental institution.</a:t>
            </a:r>
          </a:p>
          <a:p>
            <a:endParaRPr lang="en-US" dirty="0"/>
          </a:p>
        </p:txBody>
      </p:sp>
    </p:spTree>
    <p:extLst>
      <p:ext uri="{BB962C8B-B14F-4D97-AF65-F5344CB8AC3E}">
        <p14:creationId xmlns:p14="http://schemas.microsoft.com/office/powerpoint/2010/main" val="173249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 Grainger #</a:t>
            </a:r>
            <a:r>
              <a:rPr lang="en-US" dirty="0" err="1"/>
              <a:t>hellomynameis</a:t>
            </a:r>
            <a:endParaRPr lang="en-US" dirty="0"/>
          </a:p>
          <a:p>
            <a:r>
              <a:rPr lang="en-US" dirty="0"/>
              <a:t>We are very bad at using names in healthcare</a:t>
            </a:r>
          </a:p>
          <a:p>
            <a:endParaRPr lang="en-US" dirty="0"/>
          </a:p>
        </p:txBody>
      </p:sp>
    </p:spTree>
    <p:extLst>
      <p:ext uri="{BB962C8B-B14F-4D97-AF65-F5344CB8AC3E}">
        <p14:creationId xmlns:p14="http://schemas.microsoft.com/office/powerpoint/2010/main" val="607996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483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GB" sz="2400" dirty="0">
                <a:solidFill>
                  <a:schemeClr val="tx1"/>
                </a:solidFill>
              </a:rPr>
              <a:t>Several factors related to the way information about people are structured and how words are produced conspire to make personal names particularly difficult to retrieve. </a:t>
            </a:r>
          </a:p>
          <a:p>
            <a:pPr marL="0" marR="0" lvl="0" indent="0" defTabSz="457200" eaLnBrk="1" fontAlgn="auto" latinLnBrk="0" hangingPunct="1">
              <a:lnSpc>
                <a:spcPct val="125000"/>
              </a:lnSpc>
              <a:spcBef>
                <a:spcPts val="0"/>
              </a:spcBef>
              <a:spcAft>
                <a:spcPts val="0"/>
              </a:spcAft>
              <a:buClrTx/>
              <a:buSzTx/>
              <a:buFontTx/>
              <a:buNone/>
              <a:tabLst/>
              <a:defRPr/>
            </a:pPr>
            <a:r>
              <a:rPr lang="en-GB" sz="2400" dirty="0">
                <a:solidFill>
                  <a:schemeClr val="tx1"/>
                </a:solidFill>
              </a:rPr>
              <a:t>In contrast, expressions such as descriptive nicknames, kinship terms, and titles appear easier to retrieve.</a:t>
            </a:r>
          </a:p>
          <a:p>
            <a:pPr marL="0" marR="0" lvl="0" indent="0" defTabSz="457200" eaLnBrk="1" fontAlgn="auto" latinLnBrk="0" hangingPunct="1">
              <a:lnSpc>
                <a:spcPct val="125000"/>
              </a:lnSpc>
              <a:spcBef>
                <a:spcPts val="0"/>
              </a:spcBef>
              <a:spcAft>
                <a:spcPts val="0"/>
              </a:spcAft>
              <a:buClrTx/>
              <a:buSzTx/>
              <a:buFontTx/>
              <a:buNone/>
              <a:tabLst/>
              <a:defRPr/>
            </a:pPr>
            <a:r>
              <a:rPr lang="en-GB" sz="2400" b="0" i="0" dirty="0">
                <a:effectLst/>
                <a:latin typeface="Avenir Roman"/>
                <a:ea typeface="Avenir Roman"/>
                <a:cs typeface="Avenir Roman"/>
                <a:sym typeface="Avenir Roman"/>
              </a:rPr>
              <a:t>“names are meaningless, arbitrary, and difficult to image” </a:t>
            </a:r>
            <a:endParaRPr lang="en-GB" sz="2400" dirty="0">
              <a:solidFill>
                <a:schemeClr val="tx1"/>
              </a:solidFill>
            </a:endParaRPr>
          </a:p>
          <a:p>
            <a:pPr marL="1333500" lvl="3" indent="0">
              <a:lnSpc>
                <a:spcPct val="120000"/>
              </a:lnSpc>
              <a:spcBef>
                <a:spcPts val="0"/>
              </a:spcBef>
              <a:buNone/>
            </a:pPr>
            <a:r>
              <a:rPr lang="en-GB" sz="2400" dirty="0"/>
              <a:t>Jobs               69%</a:t>
            </a:r>
          </a:p>
          <a:p>
            <a:pPr marL="1333500" lvl="3" indent="0">
              <a:lnSpc>
                <a:spcPct val="120000"/>
              </a:lnSpc>
              <a:spcBef>
                <a:spcPts val="0"/>
              </a:spcBef>
              <a:buNone/>
            </a:pPr>
            <a:r>
              <a:rPr lang="en-GB" sz="2400" dirty="0"/>
              <a:t>Hobbies         68%</a:t>
            </a:r>
          </a:p>
          <a:p>
            <a:pPr marL="1333500" lvl="3" indent="0">
              <a:lnSpc>
                <a:spcPct val="120000"/>
              </a:lnSpc>
              <a:spcBef>
                <a:spcPts val="0"/>
              </a:spcBef>
              <a:buNone/>
            </a:pPr>
            <a:r>
              <a:rPr lang="en-GB" sz="2400" dirty="0"/>
              <a:t>Home towns   62%</a:t>
            </a:r>
          </a:p>
          <a:p>
            <a:pPr marL="1333500" lvl="3" indent="0">
              <a:lnSpc>
                <a:spcPct val="120000"/>
              </a:lnSpc>
              <a:spcBef>
                <a:spcPts val="0"/>
              </a:spcBef>
              <a:buNone/>
            </a:pPr>
            <a:r>
              <a:rPr lang="en-GB" sz="2400" dirty="0">
                <a:solidFill>
                  <a:srgbClr val="FFFF00"/>
                </a:solidFill>
              </a:rPr>
              <a:t>First names    31%</a:t>
            </a:r>
          </a:p>
          <a:p>
            <a:pPr marL="1333500" lvl="3" indent="0">
              <a:lnSpc>
                <a:spcPct val="120000"/>
              </a:lnSpc>
              <a:spcBef>
                <a:spcPts val="0"/>
              </a:spcBef>
              <a:buNone/>
            </a:pPr>
            <a:r>
              <a:rPr lang="en-GB" sz="2400" dirty="0">
                <a:solidFill>
                  <a:srgbClr val="FFFF00"/>
                </a:solidFill>
              </a:rPr>
              <a:t>Last names    30%</a:t>
            </a:r>
            <a:endParaRPr lang="en-GB" sz="2400" dirty="0">
              <a:solidFill>
                <a:schemeClr val="tx1"/>
              </a:solidFill>
            </a:endParaRPr>
          </a:p>
          <a:p>
            <a:pPr marL="0" marR="0" lvl="0" indent="0" defTabSz="457200" eaLnBrk="1" fontAlgn="auto" latinLnBrk="0" hangingPunct="1">
              <a:lnSpc>
                <a:spcPct val="125000"/>
              </a:lnSpc>
              <a:spcBef>
                <a:spcPts val="0"/>
              </a:spcBef>
              <a:spcAft>
                <a:spcPts val="0"/>
              </a:spcAft>
              <a:buClrTx/>
              <a:buSzTx/>
              <a:buFontTx/>
              <a:buNone/>
              <a:tabLst/>
              <a:defRPr/>
            </a:pPr>
            <a:r>
              <a:rPr lang="en-GB" sz="2400" dirty="0">
                <a:solidFill>
                  <a:srgbClr val="FFFFFF"/>
                </a:solidFill>
              </a:rPr>
              <a:t>Theatre team numbers often overwhelm capacity so names not recalled despite introductions</a:t>
            </a:r>
          </a:p>
          <a:p>
            <a:endParaRPr lang="en-US" dirty="0"/>
          </a:p>
        </p:txBody>
      </p:sp>
    </p:spTree>
    <p:extLst>
      <p:ext uri="{BB962C8B-B14F-4D97-AF65-F5344CB8AC3E}">
        <p14:creationId xmlns:p14="http://schemas.microsoft.com/office/powerpoint/2010/main" val="359795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Orthopaedic</a:t>
            </a:r>
            <a:r>
              <a:rPr lang="en-US" dirty="0"/>
              <a:t> surgeons also auditing – awaiting data</a:t>
            </a:r>
          </a:p>
        </p:txBody>
      </p:sp>
    </p:spTree>
    <p:extLst>
      <p:ext uri="{BB962C8B-B14F-4D97-AF65-F5344CB8AC3E}">
        <p14:creationId xmlns:p14="http://schemas.microsoft.com/office/powerpoint/2010/main" val="1529906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Consultants doing regular lists</a:t>
            </a:r>
          </a:p>
          <a:p>
            <a:r>
              <a:rPr lang="en-US" dirty="0"/>
              <a:t>Trainees – spanned changeover, move lists more frequently, not in theatres as often</a:t>
            </a:r>
          </a:p>
          <a:p>
            <a:r>
              <a:rPr lang="en-US" dirty="0"/>
              <a:t>Most important for the CT1 just off novice period where cognitive load is high</a:t>
            </a:r>
          </a:p>
        </p:txBody>
      </p:sp>
    </p:spTree>
    <p:extLst>
      <p:ext uri="{BB962C8B-B14F-4D97-AF65-F5344CB8AC3E}">
        <p14:creationId xmlns:p14="http://schemas.microsoft.com/office/powerpoint/2010/main" val="477357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specialty</a:t>
            </a:r>
          </a:p>
          <a:p>
            <a:r>
              <a:rPr lang="en-US" dirty="0"/>
              <a:t>By theatre</a:t>
            </a:r>
          </a:p>
          <a:p>
            <a:endParaRPr lang="en-US" dirty="0"/>
          </a:p>
          <a:p>
            <a:r>
              <a:rPr lang="en-US" dirty="0"/>
              <a:t>Theatres 8 and 9 are emergency theatres where incidents more likely to occur. </a:t>
            </a:r>
          </a:p>
        </p:txBody>
      </p:sp>
    </p:spTree>
    <p:extLst>
      <p:ext uri="{BB962C8B-B14F-4D97-AF65-F5344CB8AC3E}">
        <p14:creationId xmlns:p14="http://schemas.microsoft.com/office/powerpoint/2010/main" val="3926314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dirty="0"/>
              <a:t>Surgeons most known but 2</a:t>
            </a:r>
            <a:r>
              <a:rPr lang="en-US" baseline="30000" dirty="0"/>
              <a:t>nd</a:t>
            </a:r>
            <a:r>
              <a:rPr lang="en-US" dirty="0"/>
              <a:t> least likely to recall names of team members</a:t>
            </a:r>
          </a:p>
          <a:p>
            <a:pPr marL="0" marR="0" lvl="0" indent="0" defTabSz="457200" eaLnBrk="1" fontAlgn="auto" latinLnBrk="0" hangingPunct="1">
              <a:lnSpc>
                <a:spcPct val="125000"/>
              </a:lnSpc>
              <a:spcBef>
                <a:spcPts val="0"/>
              </a:spcBef>
              <a:spcAft>
                <a:spcPts val="0"/>
              </a:spcAft>
              <a:buClrTx/>
              <a:buSzTx/>
              <a:buFontTx/>
              <a:buNone/>
              <a:tabLst/>
              <a:defRPr/>
            </a:pPr>
            <a:endParaRPr lang="en-US" b="1" dirty="0"/>
          </a:p>
          <a:p>
            <a:pPr marL="0" marR="0" lvl="0" indent="0" defTabSz="457200" eaLnBrk="1" fontAlgn="auto" latinLnBrk="0" hangingPunct="1">
              <a:lnSpc>
                <a:spcPct val="125000"/>
              </a:lnSpc>
              <a:spcBef>
                <a:spcPts val="0"/>
              </a:spcBef>
              <a:spcAft>
                <a:spcPts val="0"/>
              </a:spcAft>
              <a:buClrTx/>
              <a:buSzTx/>
              <a:buFontTx/>
              <a:buNone/>
              <a:tabLst/>
              <a:defRPr/>
            </a:pPr>
            <a:r>
              <a:rPr lang="en-GB" sz="2400" b="1" i="0" dirty="0">
                <a:effectLst/>
                <a:latin typeface="Avenir Roman"/>
                <a:ea typeface="Avenir Roman"/>
                <a:cs typeface="Avenir Roman"/>
                <a:sym typeface="Avenir Roman"/>
              </a:rPr>
              <a:t>Introductions During Time-outs: Do Surgical Team Members Know One Another's Names?</a:t>
            </a:r>
          </a:p>
          <a:p>
            <a:pPr marL="0" marR="0" lvl="0" indent="0" defTabSz="457200" eaLnBrk="1" fontAlgn="auto" latinLnBrk="0" hangingPunct="1">
              <a:lnSpc>
                <a:spcPct val="125000"/>
              </a:lnSpc>
              <a:spcBef>
                <a:spcPts val="0"/>
              </a:spcBef>
              <a:spcAft>
                <a:spcPts val="0"/>
              </a:spcAft>
              <a:buClrTx/>
              <a:buSzTx/>
              <a:buFontTx/>
              <a:buNone/>
              <a:tabLst/>
              <a:defRPr/>
            </a:pPr>
            <a:r>
              <a:rPr lang="en-US" i="1" dirty="0"/>
              <a:t>Birnbach et al Jun 2017</a:t>
            </a:r>
          </a:p>
          <a:p>
            <a:pPr marL="0" marR="0" lvl="0" indent="0" defTabSz="457200" eaLnBrk="1" fontAlgn="auto" latinLnBrk="0" hangingPunct="1">
              <a:lnSpc>
                <a:spcPct val="125000"/>
              </a:lnSpc>
              <a:spcBef>
                <a:spcPts val="0"/>
              </a:spcBef>
              <a:spcAft>
                <a:spcPts val="0"/>
              </a:spcAft>
              <a:buClrTx/>
              <a:buSzTx/>
              <a:buFontTx/>
              <a:buNone/>
              <a:tabLst/>
              <a:defRPr/>
            </a:pPr>
            <a:r>
              <a:rPr lang="en-GB" sz="2400" b="0" i="0" dirty="0">
                <a:effectLst/>
                <a:latin typeface="Avenir Roman"/>
                <a:ea typeface="Avenir Roman"/>
                <a:cs typeface="Avenir Roman"/>
                <a:sym typeface="Avenir Roman"/>
              </a:rPr>
              <a:t>Of the 150 OR personnel interviewed, 147 (98%) named the surgery attending correctly. The surgery attending named only 44% of other OR staff (</a:t>
            </a:r>
            <a:r>
              <a:rPr lang="en-GB" sz="2400" b="0" i="1" dirty="0">
                <a:effectLst/>
                <a:latin typeface="Avenir Roman"/>
                <a:ea typeface="Avenir Roman"/>
                <a:cs typeface="Avenir Roman"/>
                <a:sym typeface="Avenir Roman"/>
              </a:rPr>
              <a:t>p </a:t>
            </a:r>
            <a:r>
              <a:rPr lang="en-GB" sz="2400" b="0" i="0" dirty="0">
                <a:effectLst/>
                <a:latin typeface="Avenir Roman"/>
                <a:ea typeface="Avenir Roman"/>
                <a:cs typeface="Avenir Roman"/>
                <a:sym typeface="Avenir Roman"/>
              </a:rPr>
              <a:t>&lt;</a:t>
            </a:r>
            <a:r>
              <a:rPr lang="en-GB" sz="2400" b="0" i="1" dirty="0">
                <a:effectLst/>
                <a:latin typeface="Avenir Roman"/>
                <a:ea typeface="Avenir Roman"/>
                <a:cs typeface="Avenir Roman"/>
                <a:sym typeface="Avenir Roman"/>
              </a:rPr>
              <a:t> </a:t>
            </a:r>
            <a:r>
              <a:rPr lang="en-GB" sz="2400" b="0" i="0" dirty="0">
                <a:effectLst/>
                <a:latin typeface="Avenir Roman"/>
                <a:ea typeface="Avenir Roman"/>
                <a:cs typeface="Avenir Roman"/>
                <a:sym typeface="Avenir Roman"/>
              </a:rPr>
              <a:t>0.001). Only 62% of the OR staff correctly named the </a:t>
            </a:r>
            <a:r>
              <a:rPr lang="en-GB" sz="2400" b="0" i="0" dirty="0" err="1">
                <a:effectLst/>
                <a:latin typeface="Avenir Roman"/>
                <a:ea typeface="Avenir Roman"/>
                <a:cs typeface="Avenir Roman"/>
                <a:sym typeface="Avenir Roman"/>
              </a:rPr>
              <a:t>anesthesiology</a:t>
            </a:r>
            <a:r>
              <a:rPr lang="en-GB" sz="2400" b="0" i="0" dirty="0">
                <a:effectLst/>
                <a:latin typeface="Avenir Roman"/>
                <a:ea typeface="Avenir Roman"/>
                <a:cs typeface="Avenir Roman"/>
                <a:sym typeface="Avenir Roman"/>
              </a:rPr>
              <a:t> attending. The </a:t>
            </a:r>
            <a:r>
              <a:rPr lang="en-GB" sz="2400" b="0" i="0" dirty="0" err="1">
                <a:effectLst/>
                <a:latin typeface="Avenir Roman"/>
                <a:ea typeface="Avenir Roman"/>
                <a:cs typeface="Avenir Roman"/>
                <a:sym typeface="Avenir Roman"/>
              </a:rPr>
              <a:t>anesthesiology</a:t>
            </a:r>
            <a:r>
              <a:rPr lang="en-GB" sz="2400" b="0" i="0" dirty="0">
                <a:effectLst/>
                <a:latin typeface="Avenir Roman"/>
                <a:ea typeface="Avenir Roman"/>
                <a:cs typeface="Avenir Roman"/>
                <a:sym typeface="Avenir Roman"/>
              </a:rPr>
              <a:t> resident was the least well known but was able to name 82% of the others. The </a:t>
            </a:r>
            <a:r>
              <a:rPr lang="en-GB" sz="2400" b="0" i="0" dirty="0" err="1">
                <a:effectLst/>
                <a:latin typeface="Avenir Roman"/>
                <a:ea typeface="Avenir Roman"/>
                <a:cs typeface="Avenir Roman"/>
                <a:sym typeface="Avenir Roman"/>
              </a:rPr>
              <a:t>anesthesiology</a:t>
            </a:r>
            <a:r>
              <a:rPr lang="en-GB" sz="2400" b="0" i="0" dirty="0">
                <a:effectLst/>
                <a:latin typeface="Avenir Roman"/>
                <a:ea typeface="Avenir Roman"/>
                <a:cs typeface="Avenir Roman"/>
                <a:sym typeface="Avenir Roman"/>
              </a:rPr>
              <a:t> attending named his or her resident 100% of the time; the surgery attending correctly named his or her resident only 68% of the time (</a:t>
            </a:r>
            <a:r>
              <a:rPr lang="en-GB" sz="2400" b="0" i="1" dirty="0">
                <a:effectLst/>
                <a:latin typeface="Avenir Roman"/>
                <a:ea typeface="Avenir Roman"/>
                <a:cs typeface="Avenir Roman"/>
                <a:sym typeface="Avenir Roman"/>
              </a:rPr>
              <a:t>p</a:t>
            </a:r>
            <a:r>
              <a:rPr lang="en-GB" sz="2400" b="0" i="0" dirty="0">
                <a:effectLst/>
                <a:latin typeface="Avenir Roman"/>
                <a:ea typeface="Avenir Roman"/>
                <a:cs typeface="Avenir Roman"/>
                <a:sym typeface="Avenir Roman"/>
              </a:rPr>
              <a:t> = 0.002).</a:t>
            </a:r>
            <a:endParaRPr lang="en-US" dirty="0"/>
          </a:p>
          <a:p>
            <a:pPr marL="0" marR="0" lvl="0" indent="0" defTabSz="457200" eaLnBrk="1" fontAlgn="auto" latinLnBrk="0" hangingPunct="1">
              <a:lnSpc>
                <a:spcPct val="125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3963376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25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2063418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DEF40-EB33-F149-A5F1-A80B7ACA4C77}"/>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AE013AC0-96C4-6A4F-8B24-EC9CF409A9B0}"/>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75C1928-4170-0048-AC93-D782D3C88F14}"/>
              </a:ext>
            </a:extLst>
          </p:cNvPr>
          <p:cNvSpPr>
            <a:spLocks noGrp="1"/>
          </p:cNvSpPr>
          <p:nvPr>
            <p:ph type="dt" sz="half" idx="10"/>
          </p:nvPr>
        </p:nvSpPr>
        <p:spPr/>
        <p:txBody>
          <a:bodyPr/>
          <a:lstStyle/>
          <a:p>
            <a:fld id="{568856D9-C850-9B4F-84B5-152D4766C2E6}" type="datetimeFigureOut">
              <a:rPr lang="en-US" smtClean="0"/>
              <a:t>2/20/18</a:t>
            </a:fld>
            <a:endParaRPr lang="en-US"/>
          </a:p>
        </p:txBody>
      </p:sp>
      <p:sp>
        <p:nvSpPr>
          <p:cNvPr id="5" name="Footer Placeholder 4">
            <a:extLst>
              <a:ext uri="{FF2B5EF4-FFF2-40B4-BE49-F238E27FC236}">
                <a16:creationId xmlns:a16="http://schemas.microsoft.com/office/drawing/2014/main" id="{87F6F01B-6AEB-0041-B890-24051A962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D6DF8-D48C-FC47-9EEC-C9700C6A2B03}"/>
              </a:ext>
            </a:extLst>
          </p:cNvPr>
          <p:cNvSpPr>
            <a:spLocks noGrp="1"/>
          </p:cNvSpPr>
          <p:nvPr>
            <p:ph type="sldNum" sz="quarter" idx="12"/>
          </p:nvPr>
        </p:nvSpPr>
        <p:spPr/>
        <p:txBody>
          <a:bodyPr/>
          <a:lstStyle/>
          <a:p>
            <a:fld id="{970F729E-5B65-5248-9CE2-C00A0377E38D}" type="slidenum">
              <a:rPr lang="en-US" smtClean="0"/>
              <a:t>‹#›</a:t>
            </a:fld>
            <a:endParaRPr lang="en-US"/>
          </a:p>
        </p:txBody>
      </p:sp>
    </p:spTree>
    <p:extLst>
      <p:ext uri="{BB962C8B-B14F-4D97-AF65-F5344CB8AC3E}">
        <p14:creationId xmlns:p14="http://schemas.microsoft.com/office/powerpoint/2010/main" val="415943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EFE3-8990-D64E-A27B-DBD02B5403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D56B4C-B583-DF48-B239-31054511D4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8A2C1-D0A7-2343-B888-583036A8E4B8}"/>
              </a:ext>
            </a:extLst>
          </p:cNvPr>
          <p:cNvSpPr>
            <a:spLocks noGrp="1"/>
          </p:cNvSpPr>
          <p:nvPr>
            <p:ph type="dt" sz="half" idx="10"/>
          </p:nvPr>
        </p:nvSpPr>
        <p:spPr/>
        <p:txBody>
          <a:bodyPr/>
          <a:lstStyle/>
          <a:p>
            <a:fld id="{568856D9-C850-9B4F-84B5-152D4766C2E6}" type="datetimeFigureOut">
              <a:rPr lang="en-US" smtClean="0"/>
              <a:t>2/20/18</a:t>
            </a:fld>
            <a:endParaRPr lang="en-US"/>
          </a:p>
        </p:txBody>
      </p:sp>
      <p:sp>
        <p:nvSpPr>
          <p:cNvPr id="5" name="Footer Placeholder 4">
            <a:extLst>
              <a:ext uri="{FF2B5EF4-FFF2-40B4-BE49-F238E27FC236}">
                <a16:creationId xmlns:a16="http://schemas.microsoft.com/office/drawing/2014/main" id="{B4243E4E-DD85-1349-9DB3-FFDABFC8C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368AF-9FAB-6A4B-A511-A5CF10B4DA42}"/>
              </a:ext>
            </a:extLst>
          </p:cNvPr>
          <p:cNvSpPr>
            <a:spLocks noGrp="1"/>
          </p:cNvSpPr>
          <p:nvPr>
            <p:ph type="sldNum" sz="quarter" idx="12"/>
          </p:nvPr>
        </p:nvSpPr>
        <p:spPr/>
        <p:txBody>
          <a:bodyPr/>
          <a:lstStyle/>
          <a:p>
            <a:fld id="{970F729E-5B65-5248-9CE2-C00A0377E38D}" type="slidenum">
              <a:rPr lang="en-US" smtClean="0"/>
              <a:t>‹#›</a:t>
            </a:fld>
            <a:endParaRPr lang="en-US"/>
          </a:p>
        </p:txBody>
      </p:sp>
    </p:spTree>
    <p:extLst>
      <p:ext uri="{BB962C8B-B14F-4D97-AF65-F5344CB8AC3E}">
        <p14:creationId xmlns:p14="http://schemas.microsoft.com/office/powerpoint/2010/main" val="3342157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475E04-813B-CB47-9A00-328C513A264E}"/>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B8293A-5355-C247-9CED-736F120EE6DD}"/>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FC47F-24D2-AB4E-B61F-8C65510F479C}"/>
              </a:ext>
            </a:extLst>
          </p:cNvPr>
          <p:cNvSpPr>
            <a:spLocks noGrp="1"/>
          </p:cNvSpPr>
          <p:nvPr>
            <p:ph type="dt" sz="half" idx="10"/>
          </p:nvPr>
        </p:nvSpPr>
        <p:spPr/>
        <p:txBody>
          <a:bodyPr/>
          <a:lstStyle/>
          <a:p>
            <a:fld id="{568856D9-C850-9B4F-84B5-152D4766C2E6}" type="datetimeFigureOut">
              <a:rPr lang="en-US" smtClean="0"/>
              <a:t>2/20/18</a:t>
            </a:fld>
            <a:endParaRPr lang="en-US"/>
          </a:p>
        </p:txBody>
      </p:sp>
      <p:sp>
        <p:nvSpPr>
          <p:cNvPr id="5" name="Footer Placeholder 4">
            <a:extLst>
              <a:ext uri="{FF2B5EF4-FFF2-40B4-BE49-F238E27FC236}">
                <a16:creationId xmlns:a16="http://schemas.microsoft.com/office/drawing/2014/main" id="{D5DA19B7-44A9-9A47-87D2-EE99B23384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0D0E4-0B39-E74F-B796-6F91A9410316}"/>
              </a:ext>
            </a:extLst>
          </p:cNvPr>
          <p:cNvSpPr>
            <a:spLocks noGrp="1"/>
          </p:cNvSpPr>
          <p:nvPr>
            <p:ph type="sldNum" sz="quarter" idx="12"/>
          </p:nvPr>
        </p:nvSpPr>
        <p:spPr/>
        <p:txBody>
          <a:bodyPr/>
          <a:lstStyle/>
          <a:p>
            <a:fld id="{970F729E-5B65-5248-9CE2-C00A0377E38D}" type="slidenum">
              <a:rPr lang="en-US" smtClean="0"/>
              <a:t>‹#›</a:t>
            </a:fld>
            <a:endParaRPr lang="en-US"/>
          </a:p>
        </p:txBody>
      </p:sp>
    </p:spTree>
    <p:extLst>
      <p:ext uri="{BB962C8B-B14F-4D97-AF65-F5344CB8AC3E}">
        <p14:creationId xmlns:p14="http://schemas.microsoft.com/office/powerpoint/2010/main" val="4025064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p>
          <a:p>
            <a:pPr lvl="1">
              <a:defRPr sz="1800">
                <a:solidFill>
                  <a:srgbClr val="000000"/>
                </a:solidFill>
              </a:defRPr>
            </a:pPr>
            <a:r>
              <a:rPr sz="3800">
                <a:solidFill>
                  <a:srgbClr val="FFFFFF"/>
                </a:solidFill>
              </a:rPr>
              <a:t>Body Level Two</a:t>
            </a:r>
          </a:p>
          <a:p>
            <a:pPr lvl="2">
              <a:defRPr sz="1800">
                <a:solidFill>
                  <a:srgbClr val="000000"/>
                </a:solidFill>
              </a:defRPr>
            </a:pPr>
            <a:r>
              <a:rPr sz="3800">
                <a:solidFill>
                  <a:srgbClr val="FFFFFF"/>
                </a:solidFill>
              </a:rPr>
              <a:t>Body Level Three</a:t>
            </a:r>
          </a:p>
          <a:p>
            <a:pPr lvl="3">
              <a:defRPr sz="1800">
                <a:solidFill>
                  <a:srgbClr val="000000"/>
                </a:solidFill>
              </a:defRPr>
            </a:pPr>
            <a:r>
              <a:rPr sz="3800">
                <a:solidFill>
                  <a:srgbClr val="FFFFFF"/>
                </a:solidFill>
              </a:rPr>
              <a:t>Body Level Four</a:t>
            </a:r>
          </a:p>
          <a:p>
            <a:pPr lvl="4">
              <a:defRPr sz="1800">
                <a:solidFill>
                  <a:srgbClr val="000000"/>
                </a:solidFill>
              </a:defRPr>
            </a:pPr>
            <a:r>
              <a:rPr sz="3800">
                <a:solidFill>
                  <a:srgbClr val="FFFFFF"/>
                </a:solidFill>
              </a:rPr>
              <a:t>Body Level Five</a:t>
            </a:r>
          </a:p>
        </p:txBody>
      </p:sp>
    </p:spTree>
    <p:extLst>
      <p:ext uri="{BB962C8B-B14F-4D97-AF65-F5344CB8AC3E}">
        <p14:creationId xmlns:p14="http://schemas.microsoft.com/office/powerpoint/2010/main" val="320987109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65DE9-9137-E547-AD6B-BF69E358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4EC14C-C6E6-934E-9617-C588C20D62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9D927-59BF-0A4B-8419-088216E7FAF9}"/>
              </a:ext>
            </a:extLst>
          </p:cNvPr>
          <p:cNvSpPr>
            <a:spLocks noGrp="1"/>
          </p:cNvSpPr>
          <p:nvPr>
            <p:ph type="dt" sz="half" idx="10"/>
          </p:nvPr>
        </p:nvSpPr>
        <p:spPr/>
        <p:txBody>
          <a:bodyPr/>
          <a:lstStyle/>
          <a:p>
            <a:fld id="{568856D9-C850-9B4F-84B5-152D4766C2E6}" type="datetimeFigureOut">
              <a:rPr lang="en-US" smtClean="0"/>
              <a:t>2/20/18</a:t>
            </a:fld>
            <a:endParaRPr lang="en-US"/>
          </a:p>
        </p:txBody>
      </p:sp>
      <p:sp>
        <p:nvSpPr>
          <p:cNvPr id="5" name="Footer Placeholder 4">
            <a:extLst>
              <a:ext uri="{FF2B5EF4-FFF2-40B4-BE49-F238E27FC236}">
                <a16:creationId xmlns:a16="http://schemas.microsoft.com/office/drawing/2014/main" id="{E77F8334-CB41-1148-B5D4-D74AFEFD8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F34EC-A880-7848-AA19-7CDC0EB0C552}"/>
              </a:ext>
            </a:extLst>
          </p:cNvPr>
          <p:cNvSpPr>
            <a:spLocks noGrp="1"/>
          </p:cNvSpPr>
          <p:nvPr>
            <p:ph type="sldNum" sz="quarter" idx="12"/>
          </p:nvPr>
        </p:nvSpPr>
        <p:spPr/>
        <p:txBody>
          <a:bodyPr/>
          <a:lstStyle/>
          <a:p>
            <a:fld id="{970F729E-5B65-5248-9CE2-C00A0377E38D}" type="slidenum">
              <a:rPr lang="en-US" smtClean="0"/>
              <a:t>‹#›</a:t>
            </a:fld>
            <a:endParaRPr lang="en-US"/>
          </a:p>
        </p:txBody>
      </p:sp>
    </p:spTree>
    <p:extLst>
      <p:ext uri="{BB962C8B-B14F-4D97-AF65-F5344CB8AC3E}">
        <p14:creationId xmlns:p14="http://schemas.microsoft.com/office/powerpoint/2010/main" val="3219485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C9E2-8154-9040-B86F-B3B5EBE6D626}"/>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3FBFECE-256F-1342-B37A-7424D6EB0315}"/>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6ABE56-32D4-434F-B0AC-FAAC91EC333B}"/>
              </a:ext>
            </a:extLst>
          </p:cNvPr>
          <p:cNvSpPr>
            <a:spLocks noGrp="1"/>
          </p:cNvSpPr>
          <p:nvPr>
            <p:ph type="dt" sz="half" idx="10"/>
          </p:nvPr>
        </p:nvSpPr>
        <p:spPr/>
        <p:txBody>
          <a:bodyPr/>
          <a:lstStyle/>
          <a:p>
            <a:fld id="{568856D9-C850-9B4F-84B5-152D4766C2E6}" type="datetimeFigureOut">
              <a:rPr lang="en-US" smtClean="0"/>
              <a:t>2/20/18</a:t>
            </a:fld>
            <a:endParaRPr lang="en-US"/>
          </a:p>
        </p:txBody>
      </p:sp>
      <p:sp>
        <p:nvSpPr>
          <p:cNvPr id="5" name="Footer Placeholder 4">
            <a:extLst>
              <a:ext uri="{FF2B5EF4-FFF2-40B4-BE49-F238E27FC236}">
                <a16:creationId xmlns:a16="http://schemas.microsoft.com/office/drawing/2014/main" id="{666C8147-7272-1947-9ACD-98202B86D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7D72B6-8507-7140-843F-C99A646DE317}"/>
              </a:ext>
            </a:extLst>
          </p:cNvPr>
          <p:cNvSpPr>
            <a:spLocks noGrp="1"/>
          </p:cNvSpPr>
          <p:nvPr>
            <p:ph type="sldNum" sz="quarter" idx="12"/>
          </p:nvPr>
        </p:nvSpPr>
        <p:spPr/>
        <p:txBody>
          <a:bodyPr/>
          <a:lstStyle/>
          <a:p>
            <a:fld id="{970F729E-5B65-5248-9CE2-C00A0377E38D}" type="slidenum">
              <a:rPr lang="en-US" smtClean="0"/>
              <a:t>‹#›</a:t>
            </a:fld>
            <a:endParaRPr lang="en-US"/>
          </a:p>
        </p:txBody>
      </p:sp>
    </p:spTree>
    <p:extLst>
      <p:ext uri="{BB962C8B-B14F-4D97-AF65-F5344CB8AC3E}">
        <p14:creationId xmlns:p14="http://schemas.microsoft.com/office/powerpoint/2010/main" val="1437986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619C-07C2-8940-B862-8A78C33E90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AFF98-DA97-4642-8A89-C4CA4652C36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37C4CE-16FA-DD42-8565-2491FF388EAB}"/>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F0F2A9-4B75-6842-9699-59C16A4341DF}"/>
              </a:ext>
            </a:extLst>
          </p:cNvPr>
          <p:cNvSpPr>
            <a:spLocks noGrp="1"/>
          </p:cNvSpPr>
          <p:nvPr>
            <p:ph type="dt" sz="half" idx="10"/>
          </p:nvPr>
        </p:nvSpPr>
        <p:spPr/>
        <p:txBody>
          <a:bodyPr/>
          <a:lstStyle/>
          <a:p>
            <a:fld id="{568856D9-C850-9B4F-84B5-152D4766C2E6}" type="datetimeFigureOut">
              <a:rPr lang="en-US" smtClean="0"/>
              <a:t>2/20/18</a:t>
            </a:fld>
            <a:endParaRPr lang="en-US"/>
          </a:p>
        </p:txBody>
      </p:sp>
      <p:sp>
        <p:nvSpPr>
          <p:cNvPr id="6" name="Footer Placeholder 5">
            <a:extLst>
              <a:ext uri="{FF2B5EF4-FFF2-40B4-BE49-F238E27FC236}">
                <a16:creationId xmlns:a16="http://schemas.microsoft.com/office/drawing/2014/main" id="{0D7C0417-971C-354F-BFF5-1B13EB917D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2A2C8-CB63-A048-9E04-E65152D31970}"/>
              </a:ext>
            </a:extLst>
          </p:cNvPr>
          <p:cNvSpPr>
            <a:spLocks noGrp="1"/>
          </p:cNvSpPr>
          <p:nvPr>
            <p:ph type="sldNum" sz="quarter" idx="12"/>
          </p:nvPr>
        </p:nvSpPr>
        <p:spPr/>
        <p:txBody>
          <a:bodyPr/>
          <a:lstStyle/>
          <a:p>
            <a:fld id="{970F729E-5B65-5248-9CE2-C00A0377E38D}" type="slidenum">
              <a:rPr lang="en-US" smtClean="0"/>
              <a:t>‹#›</a:t>
            </a:fld>
            <a:endParaRPr lang="en-US"/>
          </a:p>
        </p:txBody>
      </p:sp>
    </p:spTree>
    <p:extLst>
      <p:ext uri="{BB962C8B-B14F-4D97-AF65-F5344CB8AC3E}">
        <p14:creationId xmlns:p14="http://schemas.microsoft.com/office/powerpoint/2010/main" val="4082166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4124-AC30-D94E-8ECA-B0BDAF0AF705}"/>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10F295-39FF-6D4F-819B-E5994E540ABF}"/>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99D3F7E4-FD2D-8240-9F82-6A81428C7368}"/>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73EC2C-FD3F-3846-AD3E-95C89CF61382}"/>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563605AE-3086-8B40-A42D-361F3FE09662}"/>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DE736C-E492-1B42-A7B0-2AAC00C88E4C}"/>
              </a:ext>
            </a:extLst>
          </p:cNvPr>
          <p:cNvSpPr>
            <a:spLocks noGrp="1"/>
          </p:cNvSpPr>
          <p:nvPr>
            <p:ph type="dt" sz="half" idx="10"/>
          </p:nvPr>
        </p:nvSpPr>
        <p:spPr/>
        <p:txBody>
          <a:bodyPr/>
          <a:lstStyle/>
          <a:p>
            <a:fld id="{568856D9-C850-9B4F-84B5-152D4766C2E6}" type="datetimeFigureOut">
              <a:rPr lang="en-US" smtClean="0"/>
              <a:t>2/20/18</a:t>
            </a:fld>
            <a:endParaRPr lang="en-US"/>
          </a:p>
        </p:txBody>
      </p:sp>
      <p:sp>
        <p:nvSpPr>
          <p:cNvPr id="8" name="Footer Placeholder 7">
            <a:extLst>
              <a:ext uri="{FF2B5EF4-FFF2-40B4-BE49-F238E27FC236}">
                <a16:creationId xmlns:a16="http://schemas.microsoft.com/office/drawing/2014/main" id="{2D1C4BF6-EAB4-0D46-B6CE-A5B46271E5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3CC5AF-BFB3-2A4B-AB31-EED8C91494FC}"/>
              </a:ext>
            </a:extLst>
          </p:cNvPr>
          <p:cNvSpPr>
            <a:spLocks noGrp="1"/>
          </p:cNvSpPr>
          <p:nvPr>
            <p:ph type="sldNum" sz="quarter" idx="12"/>
          </p:nvPr>
        </p:nvSpPr>
        <p:spPr/>
        <p:txBody>
          <a:bodyPr/>
          <a:lstStyle/>
          <a:p>
            <a:fld id="{970F729E-5B65-5248-9CE2-C00A0377E38D}" type="slidenum">
              <a:rPr lang="en-US" smtClean="0"/>
              <a:t>‹#›</a:t>
            </a:fld>
            <a:endParaRPr lang="en-US"/>
          </a:p>
        </p:txBody>
      </p:sp>
    </p:spTree>
    <p:extLst>
      <p:ext uri="{BB962C8B-B14F-4D97-AF65-F5344CB8AC3E}">
        <p14:creationId xmlns:p14="http://schemas.microsoft.com/office/powerpoint/2010/main" val="1292479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7CF2F-F545-3042-ADC2-BA29827F25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54A2C-11AE-FA49-8EF3-B6B51C063FC5}"/>
              </a:ext>
            </a:extLst>
          </p:cNvPr>
          <p:cNvSpPr>
            <a:spLocks noGrp="1"/>
          </p:cNvSpPr>
          <p:nvPr>
            <p:ph type="dt" sz="half" idx="10"/>
          </p:nvPr>
        </p:nvSpPr>
        <p:spPr/>
        <p:txBody>
          <a:bodyPr/>
          <a:lstStyle/>
          <a:p>
            <a:fld id="{568856D9-C850-9B4F-84B5-152D4766C2E6}" type="datetimeFigureOut">
              <a:rPr lang="en-US" smtClean="0"/>
              <a:t>2/20/18</a:t>
            </a:fld>
            <a:endParaRPr lang="en-US"/>
          </a:p>
        </p:txBody>
      </p:sp>
      <p:sp>
        <p:nvSpPr>
          <p:cNvPr id="4" name="Footer Placeholder 3">
            <a:extLst>
              <a:ext uri="{FF2B5EF4-FFF2-40B4-BE49-F238E27FC236}">
                <a16:creationId xmlns:a16="http://schemas.microsoft.com/office/drawing/2014/main" id="{43444923-4A40-7844-B7F4-A1A9947437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4F943B-737D-614E-8595-93F9DD4F2B2D}"/>
              </a:ext>
            </a:extLst>
          </p:cNvPr>
          <p:cNvSpPr>
            <a:spLocks noGrp="1"/>
          </p:cNvSpPr>
          <p:nvPr>
            <p:ph type="sldNum" sz="quarter" idx="12"/>
          </p:nvPr>
        </p:nvSpPr>
        <p:spPr/>
        <p:txBody>
          <a:bodyPr/>
          <a:lstStyle/>
          <a:p>
            <a:fld id="{970F729E-5B65-5248-9CE2-C00A0377E38D}" type="slidenum">
              <a:rPr lang="en-US" smtClean="0"/>
              <a:t>‹#›</a:t>
            </a:fld>
            <a:endParaRPr lang="en-US"/>
          </a:p>
        </p:txBody>
      </p:sp>
    </p:spTree>
    <p:extLst>
      <p:ext uri="{BB962C8B-B14F-4D97-AF65-F5344CB8AC3E}">
        <p14:creationId xmlns:p14="http://schemas.microsoft.com/office/powerpoint/2010/main" val="1973700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BB3C25-168C-384C-B220-ABAC6E9BA222}"/>
              </a:ext>
            </a:extLst>
          </p:cNvPr>
          <p:cNvSpPr>
            <a:spLocks noGrp="1"/>
          </p:cNvSpPr>
          <p:nvPr>
            <p:ph type="dt" sz="half" idx="10"/>
          </p:nvPr>
        </p:nvSpPr>
        <p:spPr/>
        <p:txBody>
          <a:bodyPr/>
          <a:lstStyle/>
          <a:p>
            <a:fld id="{568856D9-C850-9B4F-84B5-152D4766C2E6}" type="datetimeFigureOut">
              <a:rPr lang="en-US" smtClean="0"/>
              <a:t>2/20/18</a:t>
            </a:fld>
            <a:endParaRPr lang="en-US"/>
          </a:p>
        </p:txBody>
      </p:sp>
      <p:sp>
        <p:nvSpPr>
          <p:cNvPr id="3" name="Footer Placeholder 2">
            <a:extLst>
              <a:ext uri="{FF2B5EF4-FFF2-40B4-BE49-F238E27FC236}">
                <a16:creationId xmlns:a16="http://schemas.microsoft.com/office/drawing/2014/main" id="{D83ADCF5-BB33-B543-A611-B55ABD73ED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972B9E-2EA9-3346-BF44-C41FFD029E75}"/>
              </a:ext>
            </a:extLst>
          </p:cNvPr>
          <p:cNvSpPr>
            <a:spLocks noGrp="1"/>
          </p:cNvSpPr>
          <p:nvPr>
            <p:ph type="sldNum" sz="quarter" idx="12"/>
          </p:nvPr>
        </p:nvSpPr>
        <p:spPr/>
        <p:txBody>
          <a:bodyPr/>
          <a:lstStyle/>
          <a:p>
            <a:fld id="{970F729E-5B65-5248-9CE2-C00A0377E38D}" type="slidenum">
              <a:rPr lang="en-US" smtClean="0"/>
              <a:t>‹#›</a:t>
            </a:fld>
            <a:endParaRPr lang="en-US"/>
          </a:p>
        </p:txBody>
      </p:sp>
    </p:spTree>
    <p:extLst>
      <p:ext uri="{BB962C8B-B14F-4D97-AF65-F5344CB8AC3E}">
        <p14:creationId xmlns:p14="http://schemas.microsoft.com/office/powerpoint/2010/main" val="2468796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6207F-FEE1-0D4A-9F58-69EC216DDCC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D86E1216-5563-B647-9874-4F9EE838AF4C}"/>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E75592-562F-4643-97D0-8BE69A36670E}"/>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9A9F4A30-3C31-FA47-9989-B38264638791}"/>
              </a:ext>
            </a:extLst>
          </p:cNvPr>
          <p:cNvSpPr>
            <a:spLocks noGrp="1"/>
          </p:cNvSpPr>
          <p:nvPr>
            <p:ph type="dt" sz="half" idx="10"/>
          </p:nvPr>
        </p:nvSpPr>
        <p:spPr/>
        <p:txBody>
          <a:bodyPr/>
          <a:lstStyle/>
          <a:p>
            <a:fld id="{568856D9-C850-9B4F-84B5-152D4766C2E6}" type="datetimeFigureOut">
              <a:rPr lang="en-US" smtClean="0"/>
              <a:t>2/20/18</a:t>
            </a:fld>
            <a:endParaRPr lang="en-US"/>
          </a:p>
        </p:txBody>
      </p:sp>
      <p:sp>
        <p:nvSpPr>
          <p:cNvPr id="6" name="Footer Placeholder 5">
            <a:extLst>
              <a:ext uri="{FF2B5EF4-FFF2-40B4-BE49-F238E27FC236}">
                <a16:creationId xmlns:a16="http://schemas.microsoft.com/office/drawing/2014/main" id="{C74D4DC6-4CE9-9649-94F3-711E1C8C2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AFC3D-6A55-E942-9B36-879845FDBF56}"/>
              </a:ext>
            </a:extLst>
          </p:cNvPr>
          <p:cNvSpPr>
            <a:spLocks noGrp="1"/>
          </p:cNvSpPr>
          <p:nvPr>
            <p:ph type="sldNum" sz="quarter" idx="12"/>
          </p:nvPr>
        </p:nvSpPr>
        <p:spPr/>
        <p:txBody>
          <a:bodyPr/>
          <a:lstStyle/>
          <a:p>
            <a:fld id="{970F729E-5B65-5248-9CE2-C00A0377E38D}" type="slidenum">
              <a:rPr lang="en-US" smtClean="0"/>
              <a:t>‹#›</a:t>
            </a:fld>
            <a:endParaRPr lang="en-US"/>
          </a:p>
        </p:txBody>
      </p:sp>
    </p:spTree>
    <p:extLst>
      <p:ext uri="{BB962C8B-B14F-4D97-AF65-F5344CB8AC3E}">
        <p14:creationId xmlns:p14="http://schemas.microsoft.com/office/powerpoint/2010/main" val="3963118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A84C7-B485-024A-AB76-F2FF6C77BFD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555A77E4-48B1-A64C-945B-BABD22D11DF4}"/>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BE78A9-DB9D-CA43-8594-98CC15F3FDA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CF0C2D9-521D-4741-8EC7-A89D1DADADDE}"/>
              </a:ext>
            </a:extLst>
          </p:cNvPr>
          <p:cNvSpPr>
            <a:spLocks noGrp="1"/>
          </p:cNvSpPr>
          <p:nvPr>
            <p:ph type="dt" sz="half" idx="10"/>
          </p:nvPr>
        </p:nvSpPr>
        <p:spPr/>
        <p:txBody>
          <a:bodyPr/>
          <a:lstStyle/>
          <a:p>
            <a:fld id="{568856D9-C850-9B4F-84B5-152D4766C2E6}" type="datetimeFigureOut">
              <a:rPr lang="en-US" smtClean="0"/>
              <a:t>2/20/18</a:t>
            </a:fld>
            <a:endParaRPr lang="en-US"/>
          </a:p>
        </p:txBody>
      </p:sp>
      <p:sp>
        <p:nvSpPr>
          <p:cNvPr id="6" name="Footer Placeholder 5">
            <a:extLst>
              <a:ext uri="{FF2B5EF4-FFF2-40B4-BE49-F238E27FC236}">
                <a16:creationId xmlns:a16="http://schemas.microsoft.com/office/drawing/2014/main" id="{5FB04A3D-527D-C845-8AB0-12EAC7F740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D6AFE7-FA86-3D45-999B-54EB1025ABD9}"/>
              </a:ext>
            </a:extLst>
          </p:cNvPr>
          <p:cNvSpPr>
            <a:spLocks noGrp="1"/>
          </p:cNvSpPr>
          <p:nvPr>
            <p:ph type="sldNum" sz="quarter" idx="12"/>
          </p:nvPr>
        </p:nvSpPr>
        <p:spPr/>
        <p:txBody>
          <a:bodyPr/>
          <a:lstStyle/>
          <a:p>
            <a:fld id="{970F729E-5B65-5248-9CE2-C00A0377E38D}" type="slidenum">
              <a:rPr lang="en-US" smtClean="0"/>
              <a:t>‹#›</a:t>
            </a:fld>
            <a:endParaRPr lang="en-US"/>
          </a:p>
        </p:txBody>
      </p:sp>
    </p:spTree>
    <p:extLst>
      <p:ext uri="{BB962C8B-B14F-4D97-AF65-F5344CB8AC3E}">
        <p14:creationId xmlns:p14="http://schemas.microsoft.com/office/powerpoint/2010/main" val="302730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2F48E-E0D7-2943-B314-374085C563A2}"/>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D1EE9C-0365-EF40-B985-77AD3BF84845}"/>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1C3C3-E557-D84A-B829-0DA6F9D5BC1F}"/>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68856D9-C850-9B4F-84B5-152D4766C2E6}" type="datetimeFigureOut">
              <a:rPr lang="en-US" smtClean="0"/>
              <a:t>2/20/18</a:t>
            </a:fld>
            <a:endParaRPr lang="en-US"/>
          </a:p>
        </p:txBody>
      </p:sp>
      <p:sp>
        <p:nvSpPr>
          <p:cNvPr id="5" name="Footer Placeholder 4">
            <a:extLst>
              <a:ext uri="{FF2B5EF4-FFF2-40B4-BE49-F238E27FC236}">
                <a16:creationId xmlns:a16="http://schemas.microsoft.com/office/drawing/2014/main" id="{5C4BA7FC-565E-A942-8BB7-CB4D97B091F1}"/>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7B3DC6-1754-A441-961E-12E82941D897}"/>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970F729E-5B65-5248-9CE2-C00A0377E38D}" type="slidenum">
              <a:rPr lang="en-US" smtClean="0"/>
              <a:t>‹#›</a:t>
            </a:fld>
            <a:endParaRPr lang="en-US"/>
          </a:p>
        </p:txBody>
      </p:sp>
    </p:spTree>
    <p:extLst>
      <p:ext uri="{BB962C8B-B14F-4D97-AF65-F5344CB8AC3E}">
        <p14:creationId xmlns:p14="http://schemas.microsoft.com/office/powerpoint/2010/main" val="4521674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tif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tif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6101-9DEF-8945-A9B7-A852BE66A5C4}"/>
              </a:ext>
            </a:extLst>
          </p:cNvPr>
          <p:cNvSpPr>
            <a:spLocks noGrp="1"/>
          </p:cNvSpPr>
          <p:nvPr>
            <p:ph type="ctrTitle"/>
          </p:nvPr>
        </p:nvSpPr>
        <p:spPr>
          <a:xfrm>
            <a:off x="1625600" y="-1387896"/>
            <a:ext cx="9753600" cy="3395698"/>
          </a:xfrm>
        </p:spPr>
        <p:txBody>
          <a:bodyPr>
            <a:normAutofit/>
          </a:bodyPr>
          <a:lstStyle/>
          <a:p>
            <a:r>
              <a:rPr lang="en-US" sz="6600" dirty="0">
                <a:latin typeface="+mn-lt"/>
              </a:rPr>
              <a:t>Mad as a Hatter?!</a:t>
            </a:r>
          </a:p>
        </p:txBody>
      </p:sp>
      <p:sp>
        <p:nvSpPr>
          <p:cNvPr id="3" name="Subtitle 2">
            <a:extLst>
              <a:ext uri="{FF2B5EF4-FFF2-40B4-BE49-F238E27FC236}">
                <a16:creationId xmlns:a16="http://schemas.microsoft.com/office/drawing/2014/main" id="{E1E3471A-FA3C-A243-82AF-DF07F8386DFC}"/>
              </a:ext>
            </a:extLst>
          </p:cNvPr>
          <p:cNvSpPr>
            <a:spLocks noGrp="1"/>
          </p:cNvSpPr>
          <p:nvPr>
            <p:ph type="subTitle" idx="1"/>
          </p:nvPr>
        </p:nvSpPr>
        <p:spPr>
          <a:xfrm>
            <a:off x="1625600" y="7541096"/>
            <a:ext cx="9753600" cy="2354862"/>
          </a:xfrm>
        </p:spPr>
        <p:txBody>
          <a:bodyPr/>
          <a:lstStyle/>
          <a:p>
            <a:r>
              <a:rPr lang="en-US" sz="3600" dirty="0"/>
              <a:t>How well do we really know our theatre teams?</a:t>
            </a:r>
          </a:p>
          <a:p>
            <a:endParaRPr lang="en-US" sz="1400" dirty="0"/>
          </a:p>
          <a:p>
            <a:r>
              <a:rPr lang="en-US" sz="2200" dirty="0"/>
              <a:t>Zoë Burton ST7 &amp; Matt Turner</a:t>
            </a:r>
          </a:p>
          <a:p>
            <a:r>
              <a:rPr lang="en-US" sz="2200" dirty="0"/>
              <a:t>22</a:t>
            </a:r>
            <a:r>
              <a:rPr lang="en-US" sz="2200" baseline="30000" dirty="0"/>
              <a:t>nd</a:t>
            </a:r>
            <a:r>
              <a:rPr lang="en-US" sz="2200" dirty="0"/>
              <a:t> February 2018</a:t>
            </a:r>
          </a:p>
          <a:p>
            <a:endParaRPr lang="en-US" dirty="0"/>
          </a:p>
        </p:txBody>
      </p:sp>
      <p:pic>
        <p:nvPicPr>
          <p:cNvPr id="5" name="Picture 4">
            <a:extLst>
              <a:ext uri="{FF2B5EF4-FFF2-40B4-BE49-F238E27FC236}">
                <a16:creationId xmlns:a16="http://schemas.microsoft.com/office/drawing/2014/main" id="{F18199F0-4C71-4A49-9E39-FEF6EA7AB278}"/>
              </a:ext>
            </a:extLst>
          </p:cNvPr>
          <p:cNvPicPr>
            <a:picLocks noChangeAspect="1"/>
          </p:cNvPicPr>
          <p:nvPr/>
        </p:nvPicPr>
        <p:blipFill>
          <a:blip r:embed="rId3"/>
          <a:stretch>
            <a:fillRect/>
          </a:stretch>
        </p:blipFill>
        <p:spPr>
          <a:xfrm>
            <a:off x="2600870" y="2148118"/>
            <a:ext cx="7803060" cy="5324669"/>
          </a:xfrm>
          <a:prstGeom prst="rect">
            <a:avLst/>
          </a:prstGeom>
          <a:effectLst>
            <a:softEdge rad="457200"/>
          </a:effectLst>
        </p:spPr>
      </p:pic>
    </p:spTree>
    <p:extLst>
      <p:ext uri="{BB962C8B-B14F-4D97-AF65-F5344CB8AC3E}">
        <p14:creationId xmlns:p14="http://schemas.microsoft.com/office/powerpoint/2010/main" val="3978652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pPr lvl="0">
              <a:defRPr sz="1800">
                <a:solidFill>
                  <a:srgbClr val="000000"/>
                </a:solidFill>
              </a:defRPr>
            </a:pPr>
            <a:r>
              <a:rPr lang="en-GB" sz="8000" dirty="0"/>
              <a:t>Further evidence</a:t>
            </a:r>
            <a:endParaRPr sz="8000" dirty="0"/>
          </a:p>
        </p:txBody>
      </p:sp>
      <p:sp>
        <p:nvSpPr>
          <p:cNvPr id="48" name="Shape 48"/>
          <p:cNvSpPr>
            <a:spLocks noGrp="1"/>
          </p:cNvSpPr>
          <p:nvPr>
            <p:ph type="body" idx="1"/>
          </p:nvPr>
        </p:nvSpPr>
        <p:spPr>
          <a:xfrm>
            <a:off x="894080" y="2884582"/>
            <a:ext cx="11216640" cy="6384705"/>
          </a:xfrm>
          <a:prstGeom prst="rect">
            <a:avLst/>
          </a:prstGeom>
        </p:spPr>
        <p:txBody>
          <a:bodyPr>
            <a:normAutofit/>
          </a:bodyPr>
          <a:lstStyle/>
          <a:p>
            <a:pPr lvl="0">
              <a:spcBef>
                <a:spcPts val="1800"/>
              </a:spcBef>
              <a:defRPr sz="1800">
                <a:solidFill>
                  <a:srgbClr val="000000"/>
                </a:solidFill>
              </a:defRPr>
            </a:pPr>
            <a:r>
              <a:rPr lang="en-GB" sz="3400" dirty="0">
                <a:solidFill>
                  <a:schemeClr val="bg1">
                    <a:lumMod val="65000"/>
                  </a:schemeClr>
                </a:solidFill>
              </a:rPr>
              <a:t>Study at St Mary’s Hospital</a:t>
            </a:r>
            <a:r>
              <a:rPr lang="en-GB" sz="3400" baseline="30000" dirty="0">
                <a:solidFill>
                  <a:schemeClr val="bg1">
                    <a:lumMod val="65000"/>
                  </a:schemeClr>
                </a:solidFill>
              </a:rPr>
              <a:t>4</a:t>
            </a:r>
          </a:p>
          <a:p>
            <a:pPr lvl="1">
              <a:buFont typeface=".AppleSystemUIFont"/>
              <a:buChar char="--"/>
              <a:defRPr sz="1800">
                <a:solidFill>
                  <a:srgbClr val="000000"/>
                </a:solidFill>
              </a:defRPr>
            </a:pPr>
            <a:r>
              <a:rPr lang="en-GB" sz="3000" dirty="0">
                <a:solidFill>
                  <a:schemeClr val="bg1">
                    <a:lumMod val="65000"/>
                  </a:schemeClr>
                </a:solidFill>
              </a:rPr>
              <a:t>Scrub nurses most likely to know team</a:t>
            </a:r>
          </a:p>
          <a:p>
            <a:pPr lvl="1">
              <a:buFont typeface=".AppleSystemUIFont"/>
              <a:buChar char="--"/>
              <a:defRPr sz="1800">
                <a:solidFill>
                  <a:srgbClr val="000000"/>
                </a:solidFill>
              </a:defRPr>
            </a:pPr>
            <a:r>
              <a:rPr lang="en-GB" sz="3000" dirty="0">
                <a:solidFill>
                  <a:schemeClr val="bg1">
                    <a:lumMod val="65000"/>
                  </a:schemeClr>
                </a:solidFill>
              </a:rPr>
              <a:t>14% anaesthetists did not know ODP</a:t>
            </a:r>
          </a:p>
          <a:p>
            <a:pPr lvl="1">
              <a:buFont typeface=".AppleSystemUIFont"/>
              <a:buChar char="--"/>
              <a:defRPr sz="1800">
                <a:solidFill>
                  <a:srgbClr val="000000"/>
                </a:solidFill>
              </a:defRPr>
            </a:pPr>
            <a:r>
              <a:rPr lang="en-GB" sz="3000" dirty="0">
                <a:solidFill>
                  <a:schemeClr val="bg1">
                    <a:lumMod val="65000"/>
                  </a:schemeClr>
                </a:solidFill>
              </a:rPr>
              <a:t>30% surgeons did not know anaesthetist</a:t>
            </a:r>
          </a:p>
          <a:p>
            <a:pPr lvl="1">
              <a:buFont typeface=".AppleSystemUIFont"/>
              <a:buChar char="--"/>
              <a:defRPr sz="1800">
                <a:solidFill>
                  <a:srgbClr val="000000"/>
                </a:solidFill>
              </a:defRPr>
            </a:pPr>
            <a:r>
              <a:rPr lang="en-GB" sz="3000" dirty="0">
                <a:solidFill>
                  <a:schemeClr val="bg1">
                    <a:lumMod val="65000"/>
                  </a:schemeClr>
                </a:solidFill>
              </a:rPr>
              <a:t>25% surgeons didn’t know scrub nurse</a:t>
            </a:r>
          </a:p>
          <a:p>
            <a:pPr lvl="0">
              <a:spcBef>
                <a:spcPts val="1800"/>
              </a:spcBef>
              <a:defRPr sz="1800">
                <a:solidFill>
                  <a:srgbClr val="000000"/>
                </a:solidFill>
              </a:defRPr>
            </a:pPr>
            <a:r>
              <a:rPr lang="en-GB" sz="3400" dirty="0"/>
              <a:t>Recall NOT improved by:</a:t>
            </a:r>
            <a:endParaRPr lang="en-GB" sz="3400" baseline="30000" dirty="0"/>
          </a:p>
          <a:p>
            <a:pPr lvl="1">
              <a:buFont typeface=".AppleSystemUIFont"/>
              <a:buChar char="--"/>
              <a:defRPr sz="1800">
                <a:solidFill>
                  <a:srgbClr val="000000"/>
                </a:solidFill>
              </a:defRPr>
            </a:pPr>
            <a:r>
              <a:rPr lang="en-GB" sz="3000" dirty="0"/>
              <a:t>Presence at team brief</a:t>
            </a:r>
          </a:p>
          <a:p>
            <a:pPr lvl="1">
              <a:buFont typeface=".AppleSystemUIFont"/>
              <a:buChar char="--"/>
              <a:defRPr sz="1800">
                <a:solidFill>
                  <a:srgbClr val="000000"/>
                </a:solidFill>
              </a:defRPr>
            </a:pPr>
            <a:r>
              <a:rPr lang="en-GB" sz="3000" dirty="0"/>
              <a:t>Wearing ID badge </a:t>
            </a:r>
          </a:p>
          <a:p>
            <a:pPr>
              <a:spcBef>
                <a:spcPts val="3400"/>
              </a:spcBef>
              <a:defRPr sz="1800">
                <a:solidFill>
                  <a:srgbClr val="000000"/>
                </a:solidFill>
              </a:defRPr>
            </a:pPr>
            <a:r>
              <a:rPr lang="en-GB" sz="3400" dirty="0"/>
              <a:t>Recall improved if teams had worked together previously</a:t>
            </a:r>
          </a:p>
          <a:p>
            <a:pPr>
              <a:spcBef>
                <a:spcPts val="3400"/>
              </a:spcBef>
              <a:defRPr sz="1800">
                <a:solidFill>
                  <a:srgbClr val="000000"/>
                </a:solidFill>
              </a:defRPr>
            </a:pPr>
            <a:r>
              <a:rPr lang="en-GB" sz="3400" dirty="0">
                <a:solidFill>
                  <a:schemeClr val="accent2"/>
                </a:solidFill>
              </a:rPr>
              <a:t>Anecdotally, name recall better in theatres using whiteboards BUT often out of date, no good in crisis</a:t>
            </a:r>
          </a:p>
          <a:p>
            <a:pPr lvl="0">
              <a:defRPr sz="1800">
                <a:solidFill>
                  <a:srgbClr val="000000"/>
                </a:solidFill>
              </a:defRPr>
            </a:pPr>
            <a:endParaRPr sz="3800" dirty="0"/>
          </a:p>
        </p:txBody>
      </p:sp>
      <p:pic>
        <p:nvPicPr>
          <p:cNvPr id="4" name="Picture 3">
            <a:extLst>
              <a:ext uri="{FF2B5EF4-FFF2-40B4-BE49-F238E27FC236}">
                <a16:creationId xmlns:a16="http://schemas.microsoft.com/office/drawing/2014/main" id="{0C958930-DBD5-1B46-A4A8-09F17731D2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06456" y="2404535"/>
            <a:ext cx="5282466" cy="3577103"/>
          </a:xfrm>
          <a:prstGeom prst="rect">
            <a:avLst/>
          </a:prstGeom>
          <a:scene3d>
            <a:camera prst="orthographicFront">
              <a:rot lat="0" lon="0" rev="21299999"/>
            </a:camera>
            <a:lightRig rig="threePt" dir="t"/>
          </a:scene3d>
        </p:spPr>
      </p:pic>
    </p:spTree>
    <p:extLst>
      <p:ext uri="{BB962C8B-B14F-4D97-AF65-F5344CB8AC3E}">
        <p14:creationId xmlns:p14="http://schemas.microsoft.com/office/powerpoint/2010/main" val="30526014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pPr lvl="0">
              <a:defRPr sz="1800">
                <a:solidFill>
                  <a:srgbClr val="000000"/>
                </a:solidFill>
              </a:defRPr>
            </a:pPr>
            <a:r>
              <a:rPr lang="en-GB" sz="8000" dirty="0"/>
              <a:t>Softer side of science…</a:t>
            </a:r>
            <a:endParaRPr sz="8000" dirty="0"/>
          </a:p>
        </p:txBody>
      </p:sp>
      <p:graphicFrame>
        <p:nvGraphicFramePr>
          <p:cNvPr id="2" name="Table 1">
            <a:extLst>
              <a:ext uri="{FF2B5EF4-FFF2-40B4-BE49-F238E27FC236}">
                <a16:creationId xmlns:a16="http://schemas.microsoft.com/office/drawing/2014/main" id="{AEABAB61-8D5A-8545-B9FF-B70ACF6C5578}"/>
              </a:ext>
            </a:extLst>
          </p:cNvPr>
          <p:cNvGraphicFramePr>
            <a:graphicFrameLocks noGrp="1"/>
          </p:cNvGraphicFramePr>
          <p:nvPr>
            <p:extLst>
              <p:ext uri="{D42A27DB-BD31-4B8C-83A1-F6EECF244321}">
                <p14:modId xmlns:p14="http://schemas.microsoft.com/office/powerpoint/2010/main" val="2036897890"/>
              </p:ext>
            </p:extLst>
          </p:nvPr>
        </p:nvGraphicFramePr>
        <p:xfrm>
          <a:off x="894080" y="2404535"/>
          <a:ext cx="11216640" cy="6766560"/>
        </p:xfrm>
        <a:graphic>
          <a:graphicData uri="http://schemas.openxmlformats.org/drawingml/2006/table">
            <a:tbl>
              <a:tblPr firstRow="1" bandRow="1">
                <a:tableStyleId>{9D7B26C5-4107-4FEC-AEDC-1716B250A1EF}</a:tableStyleId>
              </a:tblPr>
              <a:tblGrid>
                <a:gridCol w="5608320">
                  <a:extLst>
                    <a:ext uri="{9D8B030D-6E8A-4147-A177-3AD203B41FA5}">
                      <a16:colId xmlns:a16="http://schemas.microsoft.com/office/drawing/2014/main" val="4197536708"/>
                    </a:ext>
                  </a:extLst>
                </a:gridCol>
                <a:gridCol w="5608320">
                  <a:extLst>
                    <a:ext uri="{9D8B030D-6E8A-4147-A177-3AD203B41FA5}">
                      <a16:colId xmlns:a16="http://schemas.microsoft.com/office/drawing/2014/main" val="2323222717"/>
                    </a:ext>
                  </a:extLst>
                </a:gridCol>
              </a:tblGrid>
              <a:tr h="370840">
                <a:tc>
                  <a:txBody>
                    <a:bodyPr/>
                    <a:lstStyle/>
                    <a:p>
                      <a:r>
                        <a:rPr lang="en-US" sz="3200" dirty="0"/>
                        <a:t>The bad (to ugly)</a:t>
                      </a:r>
                    </a:p>
                  </a:txBody>
                  <a:tcPr/>
                </a:tc>
                <a:tc>
                  <a:txBody>
                    <a:bodyPr/>
                    <a:lstStyle/>
                    <a:p>
                      <a:r>
                        <a:rPr lang="en-US" sz="3200" dirty="0"/>
                        <a:t>The good</a:t>
                      </a:r>
                    </a:p>
                  </a:txBody>
                  <a:tcPr/>
                </a:tc>
                <a:extLst>
                  <a:ext uri="{0D108BD9-81ED-4DB2-BD59-A6C34878D82A}">
                    <a16:rowId xmlns:a16="http://schemas.microsoft.com/office/drawing/2014/main" val="1424794708"/>
                  </a:ext>
                </a:extLst>
              </a:tr>
              <a:tr h="370840">
                <a:tc>
                  <a:txBody>
                    <a:bodyPr/>
                    <a:lstStyle/>
                    <a:p>
                      <a:r>
                        <a:rPr lang="en-US" sz="2600" dirty="0"/>
                        <a:t>Ha ha! Nice hat (smirk)</a:t>
                      </a:r>
                    </a:p>
                  </a:txBody>
                  <a:tcPr>
                    <a:solidFill>
                      <a:schemeClr val="accent2">
                        <a:lumMod val="60000"/>
                        <a:lumOff val="40000"/>
                        <a:alpha val="55000"/>
                      </a:schemeClr>
                    </a:solidFill>
                  </a:tcPr>
                </a:tc>
                <a:tc>
                  <a:txBody>
                    <a:bodyPr/>
                    <a:lstStyle/>
                    <a:p>
                      <a:r>
                        <a:rPr lang="en-US" sz="2600" dirty="0"/>
                        <a:t>I need a hat like that – where can I get one?</a:t>
                      </a:r>
                    </a:p>
                  </a:txBody>
                  <a:tcPr>
                    <a:solidFill>
                      <a:schemeClr val="accent2">
                        <a:lumMod val="60000"/>
                        <a:lumOff val="40000"/>
                        <a:alpha val="55000"/>
                      </a:schemeClr>
                    </a:solidFill>
                  </a:tcPr>
                </a:tc>
                <a:extLst>
                  <a:ext uri="{0D108BD9-81ED-4DB2-BD59-A6C34878D82A}">
                    <a16:rowId xmlns:a16="http://schemas.microsoft.com/office/drawing/2014/main" val="1595732043"/>
                  </a:ext>
                </a:extLst>
              </a:tr>
              <a:tr h="370840">
                <a:tc>
                  <a:txBody>
                    <a:bodyPr/>
                    <a:lstStyle/>
                    <a:p>
                      <a:r>
                        <a:rPr lang="en-US" sz="2600" dirty="0"/>
                        <a:t>Have you forgotten your name since you’ve been back?</a:t>
                      </a:r>
                    </a:p>
                  </a:txBody>
                  <a:tcPr/>
                </a:tc>
                <a:tc>
                  <a:txBody>
                    <a:bodyPr/>
                    <a:lstStyle/>
                    <a:p>
                      <a:r>
                        <a:rPr lang="en-US" sz="2600" dirty="0"/>
                        <a:t>Get called much more frequently by my name by anyone (even in corridors)</a:t>
                      </a:r>
                    </a:p>
                  </a:txBody>
                  <a:tcPr/>
                </a:tc>
                <a:extLst>
                  <a:ext uri="{0D108BD9-81ED-4DB2-BD59-A6C34878D82A}">
                    <a16:rowId xmlns:a16="http://schemas.microsoft.com/office/drawing/2014/main" val="1806853734"/>
                  </a:ext>
                </a:extLst>
              </a:tr>
              <a:tr h="370840">
                <a:tc>
                  <a:txBody>
                    <a:bodyPr/>
                    <a:lstStyle/>
                    <a:p>
                      <a:r>
                        <a:rPr lang="en-US" sz="2600" dirty="0"/>
                        <a:t>Is that so you can remember what your job is?</a:t>
                      </a:r>
                    </a:p>
                  </a:txBody>
                  <a:tcPr>
                    <a:solidFill>
                      <a:schemeClr val="accent2">
                        <a:lumMod val="60000"/>
                        <a:lumOff val="40000"/>
                        <a:alpha val="55000"/>
                      </a:schemeClr>
                    </a:solidFill>
                  </a:tcPr>
                </a:tc>
                <a:tc>
                  <a:txBody>
                    <a:bodyPr/>
                    <a:lstStyle/>
                    <a:p>
                      <a:r>
                        <a:rPr lang="en-US" sz="2600" dirty="0"/>
                        <a:t>Presented with trauma patient notes on the ward</a:t>
                      </a:r>
                    </a:p>
                  </a:txBody>
                  <a:tcPr>
                    <a:solidFill>
                      <a:schemeClr val="accent2">
                        <a:lumMod val="60000"/>
                        <a:lumOff val="40000"/>
                        <a:alpha val="55000"/>
                      </a:schemeClr>
                    </a:solidFill>
                  </a:tcPr>
                </a:tc>
                <a:extLst>
                  <a:ext uri="{0D108BD9-81ED-4DB2-BD59-A6C34878D82A}">
                    <a16:rowId xmlns:a16="http://schemas.microsoft.com/office/drawing/2014/main" val="2928114169"/>
                  </a:ext>
                </a:extLst>
              </a:tr>
              <a:tr h="370840">
                <a:tc>
                  <a:txBody>
                    <a:bodyPr/>
                    <a:lstStyle/>
                    <a:p>
                      <a:r>
                        <a:rPr lang="en-US" sz="2600" dirty="0"/>
                        <a:t>Why have you got your name on your hat?</a:t>
                      </a:r>
                    </a:p>
                  </a:txBody>
                  <a:tcPr/>
                </a:tc>
                <a:tc>
                  <a:txBody>
                    <a:bodyPr/>
                    <a:lstStyle/>
                    <a:p>
                      <a:r>
                        <a:rPr lang="en-US" sz="2600" dirty="0"/>
                        <a:t>Everyone should have those hats (recovery)</a:t>
                      </a:r>
                    </a:p>
                  </a:txBody>
                  <a:tcPr/>
                </a:tc>
                <a:extLst>
                  <a:ext uri="{0D108BD9-81ED-4DB2-BD59-A6C34878D82A}">
                    <a16:rowId xmlns:a16="http://schemas.microsoft.com/office/drawing/2014/main" val="191333024"/>
                  </a:ext>
                </a:extLst>
              </a:tr>
              <a:tr h="370840">
                <a:tc>
                  <a:txBody>
                    <a:bodyPr/>
                    <a:lstStyle/>
                    <a:p>
                      <a:r>
                        <a:rPr lang="en-US" sz="2600" dirty="0"/>
                        <a:t>“Zoë </a:t>
                      </a:r>
                      <a:r>
                        <a:rPr lang="en-US" sz="2600" dirty="0" err="1"/>
                        <a:t>Anaesthetist</a:t>
                      </a:r>
                      <a:r>
                        <a:rPr lang="en-US" sz="2600" dirty="0"/>
                        <a:t>” – nice name</a:t>
                      </a:r>
                    </a:p>
                  </a:txBody>
                  <a:tcPr>
                    <a:solidFill>
                      <a:schemeClr val="accent2">
                        <a:lumMod val="60000"/>
                        <a:lumOff val="40000"/>
                        <a:alpha val="55000"/>
                      </a:schemeClr>
                    </a:solidFill>
                  </a:tcPr>
                </a:tc>
                <a:tc>
                  <a:txBody>
                    <a:bodyPr/>
                    <a:lstStyle/>
                    <a:p>
                      <a:r>
                        <a:rPr lang="en-US" sz="2600" dirty="0"/>
                        <a:t>That’s a great idea - we should all have hats like that (scrub teams)</a:t>
                      </a:r>
                    </a:p>
                  </a:txBody>
                  <a:tcPr>
                    <a:solidFill>
                      <a:schemeClr val="accent2">
                        <a:lumMod val="60000"/>
                        <a:lumOff val="40000"/>
                        <a:alpha val="55000"/>
                      </a:schemeClr>
                    </a:solidFill>
                  </a:tcPr>
                </a:tc>
                <a:extLst>
                  <a:ext uri="{0D108BD9-81ED-4DB2-BD59-A6C34878D82A}">
                    <a16:rowId xmlns:a16="http://schemas.microsoft.com/office/drawing/2014/main" val="620371393"/>
                  </a:ext>
                </a:extLst>
              </a:tr>
              <a:tr h="370840">
                <a:tc>
                  <a:txBody>
                    <a:bodyPr/>
                    <a:lstStyle/>
                    <a:p>
                      <a:r>
                        <a:rPr lang="en-US" sz="2600" dirty="0"/>
                        <a:t>Total indifference</a:t>
                      </a:r>
                    </a:p>
                  </a:txBody>
                  <a:tcPr/>
                </a:tc>
                <a:tc>
                  <a:txBody>
                    <a:bodyPr/>
                    <a:lstStyle/>
                    <a:p>
                      <a:r>
                        <a:rPr lang="en-US" sz="2600" dirty="0"/>
                        <a:t>I wish we could have those down here (maternity)</a:t>
                      </a:r>
                    </a:p>
                  </a:txBody>
                  <a:tcPr/>
                </a:tc>
                <a:extLst>
                  <a:ext uri="{0D108BD9-81ED-4DB2-BD59-A6C34878D82A}">
                    <a16:rowId xmlns:a16="http://schemas.microsoft.com/office/drawing/2014/main" val="2163226469"/>
                  </a:ext>
                </a:extLst>
              </a:tr>
              <a:tr h="370840">
                <a:tc>
                  <a:txBody>
                    <a:bodyPr/>
                    <a:lstStyle/>
                    <a:p>
                      <a:r>
                        <a:rPr lang="en-US" sz="2600" dirty="0"/>
                        <a:t>You’re not going to get me wearing one of those</a:t>
                      </a:r>
                    </a:p>
                  </a:txBody>
                  <a:tcPr>
                    <a:solidFill>
                      <a:schemeClr val="accent2">
                        <a:lumMod val="60000"/>
                        <a:lumOff val="40000"/>
                        <a:alpha val="55000"/>
                      </a:schemeClr>
                    </a:solidFill>
                  </a:tcPr>
                </a:tc>
                <a:tc>
                  <a:txBody>
                    <a:bodyPr/>
                    <a:lstStyle/>
                    <a:p>
                      <a:r>
                        <a:rPr lang="en-US" sz="2600" dirty="0"/>
                        <a:t>Oh, so you’re my </a:t>
                      </a:r>
                      <a:r>
                        <a:rPr lang="en-US" sz="2600" dirty="0" err="1"/>
                        <a:t>anaesthetist</a:t>
                      </a:r>
                      <a:r>
                        <a:rPr lang="en-US" sz="2600" dirty="0"/>
                        <a:t> (patient, halfway through pre-op)</a:t>
                      </a:r>
                    </a:p>
                  </a:txBody>
                  <a:tcPr>
                    <a:solidFill>
                      <a:schemeClr val="accent2">
                        <a:lumMod val="60000"/>
                        <a:lumOff val="40000"/>
                        <a:alpha val="55000"/>
                      </a:schemeClr>
                    </a:solidFill>
                  </a:tcPr>
                </a:tc>
                <a:extLst>
                  <a:ext uri="{0D108BD9-81ED-4DB2-BD59-A6C34878D82A}">
                    <a16:rowId xmlns:a16="http://schemas.microsoft.com/office/drawing/2014/main" val="1001512401"/>
                  </a:ext>
                </a:extLst>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pPr lvl="0">
              <a:defRPr sz="1800">
                <a:solidFill>
                  <a:srgbClr val="000000"/>
                </a:solidFill>
              </a:defRPr>
            </a:pPr>
            <a:r>
              <a:rPr sz="8000" dirty="0"/>
              <a:t>Action Plan</a:t>
            </a:r>
          </a:p>
        </p:txBody>
      </p:sp>
      <p:sp>
        <p:nvSpPr>
          <p:cNvPr id="48" name="Shape 48"/>
          <p:cNvSpPr>
            <a:spLocks noGrp="1"/>
          </p:cNvSpPr>
          <p:nvPr>
            <p:ph type="body" idx="1"/>
          </p:nvPr>
        </p:nvSpPr>
        <p:spPr>
          <a:xfrm>
            <a:off x="894079" y="2404535"/>
            <a:ext cx="11542183" cy="6188570"/>
          </a:xfrm>
          <a:prstGeom prst="rect">
            <a:avLst/>
          </a:prstGeom>
        </p:spPr>
        <p:txBody>
          <a:bodyPr>
            <a:normAutofit/>
          </a:bodyPr>
          <a:lstStyle/>
          <a:p>
            <a:pPr lvl="0">
              <a:defRPr sz="1800">
                <a:solidFill>
                  <a:srgbClr val="000000"/>
                </a:solidFill>
              </a:defRPr>
            </a:pPr>
            <a:r>
              <a:rPr sz="3800" dirty="0"/>
              <a:t>Su</a:t>
            </a:r>
            <a:r>
              <a:rPr lang="en-GB" sz="3800" dirty="0" err="1"/>
              <a:t>ggest</a:t>
            </a:r>
            <a:r>
              <a:rPr lang="en-GB" sz="3800" dirty="0"/>
              <a:t> embracing #</a:t>
            </a:r>
            <a:r>
              <a:rPr lang="en-GB" sz="3800" dirty="0" err="1"/>
              <a:t>theatrecapchallenge</a:t>
            </a:r>
            <a:r>
              <a:rPr lang="en-GB" sz="3800" dirty="0"/>
              <a:t>…</a:t>
            </a:r>
            <a:endParaRPr sz="3800" dirty="0"/>
          </a:p>
          <a:p>
            <a:pPr lvl="0">
              <a:defRPr sz="1800">
                <a:solidFill>
                  <a:srgbClr val="000000"/>
                </a:solidFill>
              </a:defRPr>
            </a:pPr>
            <a:endParaRPr sz="3373" dirty="0"/>
          </a:p>
        </p:txBody>
      </p:sp>
      <p:pic>
        <p:nvPicPr>
          <p:cNvPr id="3" name="Picture 2">
            <a:extLst>
              <a:ext uri="{FF2B5EF4-FFF2-40B4-BE49-F238E27FC236}">
                <a16:creationId xmlns:a16="http://schemas.microsoft.com/office/drawing/2014/main" id="{A4A9248E-936B-374E-B350-904CAD2DC58A}"/>
              </a:ext>
            </a:extLst>
          </p:cNvPr>
          <p:cNvPicPr>
            <a:picLocks noChangeAspect="1"/>
          </p:cNvPicPr>
          <p:nvPr/>
        </p:nvPicPr>
        <p:blipFill>
          <a:blip r:embed="rId3"/>
          <a:stretch>
            <a:fillRect/>
          </a:stretch>
        </p:blipFill>
        <p:spPr>
          <a:xfrm>
            <a:off x="957784" y="3361294"/>
            <a:ext cx="11334462" cy="6385612"/>
          </a:xfrm>
          <a:prstGeom prst="rect">
            <a:avLst/>
          </a:prstGeom>
        </p:spPr>
      </p:pic>
    </p:spTree>
    <p:extLst>
      <p:ext uri="{BB962C8B-B14F-4D97-AF65-F5344CB8AC3E}">
        <p14:creationId xmlns:p14="http://schemas.microsoft.com/office/powerpoint/2010/main" val="404774399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pPr lvl="0">
              <a:defRPr sz="1800">
                <a:solidFill>
                  <a:srgbClr val="000000"/>
                </a:solidFill>
              </a:defRPr>
            </a:pPr>
            <a:r>
              <a:rPr sz="8000" dirty="0"/>
              <a:t>Action Plan</a:t>
            </a:r>
          </a:p>
        </p:txBody>
      </p:sp>
      <p:sp>
        <p:nvSpPr>
          <p:cNvPr id="48" name="Shape 48"/>
          <p:cNvSpPr>
            <a:spLocks noGrp="1"/>
          </p:cNvSpPr>
          <p:nvPr>
            <p:ph type="body" idx="1"/>
          </p:nvPr>
        </p:nvSpPr>
        <p:spPr>
          <a:xfrm>
            <a:off x="894080" y="2404535"/>
            <a:ext cx="11542183" cy="6188570"/>
          </a:xfrm>
          <a:prstGeom prst="rect">
            <a:avLst/>
          </a:prstGeom>
        </p:spPr>
        <p:txBody>
          <a:bodyPr>
            <a:normAutofit/>
          </a:bodyPr>
          <a:lstStyle/>
          <a:p>
            <a:pPr lvl="0">
              <a:defRPr sz="1800">
                <a:solidFill>
                  <a:srgbClr val="000000"/>
                </a:solidFill>
              </a:defRPr>
            </a:pPr>
            <a:r>
              <a:rPr sz="3800" dirty="0"/>
              <a:t>Su</a:t>
            </a:r>
            <a:r>
              <a:rPr lang="en-GB" sz="3800" dirty="0" err="1"/>
              <a:t>ggest</a:t>
            </a:r>
            <a:r>
              <a:rPr lang="en-GB" sz="3800" dirty="0"/>
              <a:t> embracing #</a:t>
            </a:r>
            <a:r>
              <a:rPr lang="en-GB" sz="3800" dirty="0" err="1"/>
              <a:t>theatrecapchallenge</a:t>
            </a:r>
            <a:endParaRPr lang="en-GB" sz="3800" dirty="0"/>
          </a:p>
          <a:p>
            <a:pPr lvl="0">
              <a:defRPr sz="1800">
                <a:solidFill>
                  <a:srgbClr val="000000"/>
                </a:solidFill>
              </a:defRPr>
            </a:pPr>
            <a:r>
              <a:rPr lang="en-GB" sz="3800" dirty="0"/>
              <a:t>Obvious, simple, effective improvement to safety</a:t>
            </a:r>
          </a:p>
          <a:p>
            <a:pPr marL="0" lvl="0" indent="0">
              <a:buNone/>
              <a:defRPr sz="1800">
                <a:solidFill>
                  <a:srgbClr val="000000"/>
                </a:solidFill>
              </a:defRPr>
            </a:pPr>
            <a:endParaRPr sz="3800" dirty="0"/>
          </a:p>
          <a:p>
            <a:pPr lvl="0">
              <a:defRPr sz="1800">
                <a:solidFill>
                  <a:srgbClr val="000000"/>
                </a:solidFill>
              </a:defRPr>
            </a:pPr>
            <a:r>
              <a:rPr lang="en-GB" sz="3800" dirty="0"/>
              <a:t>Personalised hats achieved in a number of ways</a:t>
            </a:r>
          </a:p>
          <a:p>
            <a:pPr lvl="1">
              <a:buFont typeface=".AppleSystemUIFont"/>
              <a:buChar char="--"/>
              <a:defRPr sz="1800">
                <a:solidFill>
                  <a:srgbClr val="000000"/>
                </a:solidFill>
              </a:defRPr>
            </a:pPr>
            <a:r>
              <a:rPr lang="en-GB" sz="3373" dirty="0"/>
              <a:t>Labels/</a:t>
            </a:r>
            <a:r>
              <a:rPr lang="en-GB" sz="3373" dirty="0" err="1"/>
              <a:t>mefix</a:t>
            </a:r>
            <a:r>
              <a:rPr lang="en-GB" sz="3373" dirty="0"/>
              <a:t>/iron-on/embroidery</a:t>
            </a:r>
          </a:p>
          <a:p>
            <a:pPr lvl="1">
              <a:buFont typeface=".AppleSystemUIFont"/>
              <a:buChar char="--"/>
              <a:defRPr sz="1800">
                <a:solidFill>
                  <a:srgbClr val="000000"/>
                </a:solidFill>
              </a:defRPr>
            </a:pPr>
            <a:r>
              <a:rPr lang="en-GB" sz="3373" dirty="0"/>
              <a:t>Maintain professionalism</a:t>
            </a:r>
          </a:p>
          <a:p>
            <a:pPr lvl="1">
              <a:buFont typeface=".AppleSystemUIFont"/>
              <a:buChar char="--"/>
              <a:defRPr sz="1800">
                <a:solidFill>
                  <a:srgbClr val="000000"/>
                </a:solidFill>
              </a:defRPr>
            </a:pPr>
            <a:endParaRPr lang="en-GB" sz="3373" dirty="0"/>
          </a:p>
          <a:p>
            <a:pPr lvl="0">
              <a:defRPr sz="1800">
                <a:solidFill>
                  <a:srgbClr val="000000"/>
                </a:solidFill>
              </a:defRPr>
            </a:pPr>
            <a:r>
              <a:rPr lang="en-GB" sz="3800" dirty="0"/>
              <a:t>B</a:t>
            </a:r>
            <a:r>
              <a:rPr sz="3800" dirty="0" err="1"/>
              <a:t>arriers</a:t>
            </a:r>
            <a:r>
              <a:rPr sz="3800" dirty="0"/>
              <a:t> to implementation</a:t>
            </a:r>
            <a:endParaRPr lang="en-GB" sz="3800" dirty="0"/>
          </a:p>
          <a:p>
            <a:pPr lvl="1">
              <a:buFont typeface=".AppleSystemUIFont"/>
              <a:buChar char="--"/>
              <a:defRPr sz="1800">
                <a:solidFill>
                  <a:srgbClr val="000000"/>
                </a:solidFill>
              </a:defRPr>
            </a:pPr>
            <a:r>
              <a:rPr lang="en-GB" sz="3373" dirty="0"/>
              <a:t>Cost</a:t>
            </a:r>
          </a:p>
          <a:p>
            <a:pPr lvl="1">
              <a:buFont typeface=".AppleSystemUIFont"/>
              <a:buChar char="--"/>
              <a:defRPr sz="1800">
                <a:solidFill>
                  <a:srgbClr val="000000"/>
                </a:solidFill>
              </a:defRPr>
            </a:pPr>
            <a:r>
              <a:rPr lang="en-GB" sz="3373" dirty="0"/>
              <a:t>Attitudes/culture/”</a:t>
            </a:r>
            <a:r>
              <a:rPr lang="en-GB" sz="3373" dirty="0" err="1"/>
              <a:t>Semelweiss</a:t>
            </a:r>
            <a:r>
              <a:rPr lang="en-GB" sz="3373" dirty="0"/>
              <a:t> effect”</a:t>
            </a:r>
            <a:endParaRPr sz="3373" dirty="0"/>
          </a:p>
        </p:txBody>
      </p:sp>
      <p:pic>
        <p:nvPicPr>
          <p:cNvPr id="5" name="Picture 4">
            <a:extLst>
              <a:ext uri="{FF2B5EF4-FFF2-40B4-BE49-F238E27FC236}">
                <a16:creationId xmlns:a16="http://schemas.microsoft.com/office/drawing/2014/main" id="{330DCF4B-EBF2-BD45-A6A2-EEB825379B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30792" y="5085806"/>
            <a:ext cx="2765510" cy="445177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81FCD-35F5-A542-8887-5DE2A6769999}"/>
              </a:ext>
            </a:extLst>
          </p:cNvPr>
          <p:cNvPicPr>
            <a:picLocks noChangeAspect="1"/>
          </p:cNvPicPr>
          <p:nvPr/>
        </p:nvPicPr>
        <p:blipFill>
          <a:blip r:embed="rId2"/>
          <a:stretch>
            <a:fillRect/>
          </a:stretch>
        </p:blipFill>
        <p:spPr>
          <a:xfrm>
            <a:off x="3406056" y="412304"/>
            <a:ext cx="6336704" cy="8960321"/>
          </a:xfrm>
          <a:prstGeom prst="rect">
            <a:avLst/>
          </a:prstGeom>
        </p:spPr>
      </p:pic>
    </p:spTree>
    <p:extLst>
      <p:ext uri="{BB962C8B-B14F-4D97-AF65-F5344CB8AC3E}">
        <p14:creationId xmlns:p14="http://schemas.microsoft.com/office/powerpoint/2010/main" val="3482828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04C12-14D4-B740-B011-1D3988C81084}"/>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3496AF43-A7B7-344C-9F41-68E8E03B9D8C}"/>
              </a:ext>
            </a:extLst>
          </p:cNvPr>
          <p:cNvSpPr>
            <a:spLocks noGrp="1"/>
          </p:cNvSpPr>
          <p:nvPr>
            <p:ph type="body" idx="1"/>
          </p:nvPr>
        </p:nvSpPr>
        <p:spPr/>
        <p:txBody>
          <a:bodyPr>
            <a:normAutofit lnSpcReduction="10000"/>
          </a:bodyPr>
          <a:lstStyle/>
          <a:p>
            <a:pPr marL="514350" indent="-514350">
              <a:buFont typeface="+mj-lt"/>
              <a:buAutoNum type="arabicPeriod"/>
            </a:pPr>
            <a:r>
              <a:rPr lang="en-GB" sz="2800" dirty="0"/>
              <a:t>Cowan, N. The magical number 4 in short-term memory: a reconsideration of mental storage capacity. Behav Brain Sci. 2001 Feb;24(1):87-114; discussion 114-85.</a:t>
            </a:r>
          </a:p>
          <a:p>
            <a:pPr marL="514350" indent="-514350">
              <a:buFont typeface="+mj-lt"/>
              <a:buAutoNum type="arabicPeriod"/>
            </a:pPr>
            <a:r>
              <a:rPr lang="en-GB" sz="2800" dirty="0"/>
              <a:t>Griffin Z. Retrieving Personal Names, Referring Expressions and Terms of Address In: The Psychology of Learning and Motivation: Advances in Research and Theory. 2010; Vol 53 pp345-387</a:t>
            </a:r>
          </a:p>
          <a:p>
            <a:pPr marL="514350" indent="-514350">
              <a:buFont typeface="+mj-lt"/>
              <a:buAutoNum type="arabicPeriod"/>
            </a:pPr>
            <a:r>
              <a:rPr lang="en-GB" sz="2800" dirty="0">
                <a:sym typeface="Wingdings" pitchFamily="2" charset="2"/>
              </a:rPr>
              <a:t>Cohen G &amp; Faulkner D. </a:t>
            </a:r>
            <a:r>
              <a:rPr lang="en-GB" sz="2800" dirty="0"/>
              <a:t>Memory for proper names: Age differences in retrieval. 1986 June; 4(2): 187–197</a:t>
            </a:r>
            <a:endParaRPr lang="en-GB" sz="2800" dirty="0">
              <a:sym typeface="Wingdings" pitchFamily="2" charset="2"/>
            </a:endParaRPr>
          </a:p>
          <a:p>
            <a:pPr marL="514350" indent="-514350">
              <a:buFont typeface="+mj-lt"/>
              <a:buAutoNum type="arabicPeriod"/>
            </a:pPr>
            <a:r>
              <a:rPr lang="en-GB" sz="2800" dirty="0" err="1">
                <a:sym typeface="Wingdings" pitchFamily="2" charset="2"/>
              </a:rPr>
              <a:t>Kansedikas</a:t>
            </a:r>
            <a:r>
              <a:rPr lang="en-GB" sz="2800" dirty="0">
                <a:sym typeface="Wingdings" pitchFamily="2" charset="2"/>
              </a:rPr>
              <a:t> I, Jawad M. What’s my name? Recall of theatre names after team brief. Poster submitted to AAGBI Winter Scientific Meeting, 2018</a:t>
            </a:r>
          </a:p>
          <a:p>
            <a:pPr marL="742950" indent="-742950">
              <a:buFont typeface="+mj-lt"/>
              <a:buAutoNum type="arabicPeriod"/>
            </a:pPr>
            <a:endParaRPr lang="en-GB" sz="4000" dirty="0">
              <a:solidFill>
                <a:schemeClr val="tx1"/>
              </a:solidFill>
              <a:sym typeface="Wingdings" pitchFamily="2" charset="2"/>
            </a:endParaRPr>
          </a:p>
          <a:p>
            <a:pPr marL="0" indent="0">
              <a:buNone/>
            </a:pPr>
            <a:r>
              <a:rPr lang="en-GB" sz="4000" dirty="0">
                <a:sym typeface="Wingdings" pitchFamily="2" charset="2"/>
              </a:rPr>
              <a:t>               Rob Hackett @patientsafe3 </a:t>
            </a:r>
          </a:p>
          <a:p>
            <a:pPr marL="0" indent="0">
              <a:buNone/>
            </a:pPr>
            <a:r>
              <a:rPr lang="en-GB" sz="4000" dirty="0">
                <a:sym typeface="Wingdings" pitchFamily="2" charset="2"/>
              </a:rPr>
              <a:t>                                      #</a:t>
            </a:r>
            <a:r>
              <a:rPr lang="en-GB" sz="4000" dirty="0" err="1">
                <a:sym typeface="Wingdings" pitchFamily="2" charset="2"/>
              </a:rPr>
              <a:t>theatrecapchallenge</a:t>
            </a:r>
            <a:endParaRPr lang="en-GB" sz="4000" dirty="0">
              <a:solidFill>
                <a:schemeClr val="tx1"/>
              </a:solidFill>
            </a:endParaRPr>
          </a:p>
          <a:p>
            <a:pPr marL="742950" indent="-742950">
              <a:buFont typeface="+mj-lt"/>
              <a:buAutoNum type="arabicPeriod"/>
            </a:pPr>
            <a:endParaRPr lang="en-US" dirty="0">
              <a:solidFill>
                <a:schemeClr val="tx1"/>
              </a:solidFill>
            </a:endParaRPr>
          </a:p>
        </p:txBody>
      </p:sp>
      <p:pic>
        <p:nvPicPr>
          <p:cNvPr id="5" name="Picture 4">
            <a:extLst>
              <a:ext uri="{FF2B5EF4-FFF2-40B4-BE49-F238E27FC236}">
                <a16:creationId xmlns:a16="http://schemas.microsoft.com/office/drawing/2014/main" id="{CA67A734-EF03-A240-A29D-39C725D180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5856" y="7037040"/>
            <a:ext cx="1079520" cy="809640"/>
          </a:xfrm>
          <a:prstGeom prst="rect">
            <a:avLst/>
          </a:prstGeom>
        </p:spPr>
      </p:pic>
    </p:spTree>
    <p:extLst>
      <p:ext uri="{BB962C8B-B14F-4D97-AF65-F5344CB8AC3E}">
        <p14:creationId xmlns:p14="http://schemas.microsoft.com/office/powerpoint/2010/main" val="367920600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107F2-1B19-D440-8992-D925ED3BCDF1}"/>
              </a:ext>
            </a:extLst>
          </p:cNvPr>
          <p:cNvSpPr>
            <a:spLocks noGrp="1"/>
          </p:cNvSpPr>
          <p:nvPr>
            <p:ph type="title"/>
          </p:nvPr>
        </p:nvSpPr>
        <p:spPr>
          <a:xfrm>
            <a:off x="894080" y="844352"/>
            <a:ext cx="11216640" cy="1885245"/>
          </a:xfrm>
        </p:spPr>
        <p:txBody>
          <a:bodyPr>
            <a:normAutofit fontScale="90000"/>
          </a:bodyPr>
          <a:lstStyle/>
          <a:p>
            <a:r>
              <a:rPr lang="en-GB" dirty="0"/>
              <a:t>The </a:t>
            </a:r>
            <a:r>
              <a:rPr lang="en-GB" b="1" dirty="0" err="1"/>
              <a:t>Semmelweis</a:t>
            </a:r>
            <a:r>
              <a:rPr lang="en-GB" dirty="0"/>
              <a:t> reflex or "</a:t>
            </a:r>
            <a:r>
              <a:rPr lang="en-GB" b="1" dirty="0" err="1"/>
              <a:t>Semmelweis</a:t>
            </a:r>
            <a:r>
              <a:rPr lang="en-GB" b="1" dirty="0"/>
              <a:t> effect</a:t>
            </a:r>
            <a:r>
              <a:rPr lang="en-GB" dirty="0"/>
              <a:t>" is a metaphor for the reflex-like tendency to reject new evidence or new knowledge because it contradicts established norms, beliefs or paradigms.</a:t>
            </a:r>
            <a:endParaRPr lang="en-US" dirty="0"/>
          </a:p>
        </p:txBody>
      </p:sp>
      <p:pic>
        <p:nvPicPr>
          <p:cNvPr id="4" name="Picture 3">
            <a:extLst>
              <a:ext uri="{FF2B5EF4-FFF2-40B4-BE49-F238E27FC236}">
                <a16:creationId xmlns:a16="http://schemas.microsoft.com/office/drawing/2014/main" id="{CD49CFC7-C9FC-DB41-A5AD-2699DFD9B6C4}"/>
              </a:ext>
            </a:extLst>
          </p:cNvPr>
          <p:cNvPicPr>
            <a:picLocks noChangeAspect="1"/>
          </p:cNvPicPr>
          <p:nvPr/>
        </p:nvPicPr>
        <p:blipFill>
          <a:blip r:embed="rId3"/>
          <a:stretch>
            <a:fillRect/>
          </a:stretch>
        </p:blipFill>
        <p:spPr>
          <a:xfrm>
            <a:off x="2469952" y="3512241"/>
            <a:ext cx="8352928" cy="6264696"/>
          </a:xfrm>
          <a:prstGeom prst="rect">
            <a:avLst/>
          </a:prstGeom>
        </p:spPr>
      </p:pic>
    </p:spTree>
    <p:extLst>
      <p:ext uri="{BB962C8B-B14F-4D97-AF65-F5344CB8AC3E}">
        <p14:creationId xmlns:p14="http://schemas.microsoft.com/office/powerpoint/2010/main" val="39872267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AD0B7-4344-7747-A875-940E7FA696B7}"/>
              </a:ext>
            </a:extLst>
          </p:cNvPr>
          <p:cNvSpPr>
            <a:spLocks noGrp="1"/>
          </p:cNvSpPr>
          <p:nvPr>
            <p:ph type="title"/>
          </p:nvPr>
        </p:nvSpPr>
        <p:spPr>
          <a:xfrm>
            <a:off x="894080" y="355545"/>
            <a:ext cx="11216640" cy="1885245"/>
          </a:xfrm>
        </p:spPr>
        <p:txBody>
          <a:bodyPr/>
          <a:lstStyle/>
          <a:p>
            <a:r>
              <a:rPr lang="en-US" b="1" dirty="0"/>
              <a:t>#</a:t>
            </a:r>
            <a:r>
              <a:rPr lang="en-US" b="1" dirty="0" err="1"/>
              <a:t>theatrecapchallenge</a:t>
            </a:r>
            <a:endParaRPr lang="en-US" b="1" dirty="0"/>
          </a:p>
        </p:txBody>
      </p:sp>
      <p:sp>
        <p:nvSpPr>
          <p:cNvPr id="3" name="Content Placeholder 2">
            <a:extLst>
              <a:ext uri="{FF2B5EF4-FFF2-40B4-BE49-F238E27FC236}">
                <a16:creationId xmlns:a16="http://schemas.microsoft.com/office/drawing/2014/main" id="{7D7E760B-198D-3C4D-8398-EFD72781B68C}"/>
              </a:ext>
            </a:extLst>
          </p:cNvPr>
          <p:cNvSpPr>
            <a:spLocks noGrp="1"/>
          </p:cNvSpPr>
          <p:nvPr>
            <p:ph idx="1"/>
          </p:nvPr>
        </p:nvSpPr>
        <p:spPr>
          <a:xfrm>
            <a:off x="894080" y="2189230"/>
            <a:ext cx="6002020" cy="6188570"/>
          </a:xfrm>
        </p:spPr>
        <p:txBody>
          <a:bodyPr>
            <a:normAutofit/>
          </a:bodyPr>
          <a:lstStyle/>
          <a:p>
            <a:r>
              <a:rPr lang="en-US" sz="3200" dirty="0"/>
              <a:t>Rob Hackett</a:t>
            </a:r>
          </a:p>
          <a:p>
            <a:r>
              <a:rPr lang="en-US" sz="3200" dirty="0"/>
              <a:t>Australian </a:t>
            </a:r>
            <a:r>
              <a:rPr lang="en-US" sz="3200" dirty="0" err="1"/>
              <a:t>anaesthetist</a:t>
            </a:r>
            <a:endParaRPr lang="en-US" sz="3200" dirty="0"/>
          </a:p>
          <a:p>
            <a:r>
              <a:rPr lang="en-US" sz="3200" dirty="0"/>
              <a:t>Patient safety advocate</a:t>
            </a:r>
          </a:p>
          <a:p>
            <a:r>
              <a:rPr lang="en-US" sz="3200" dirty="0"/>
              <a:t>Series of initiatives following a death in theatres</a:t>
            </a:r>
          </a:p>
          <a:p>
            <a:r>
              <a:rPr lang="en-US" sz="3200" dirty="0"/>
              <a:t>Names/roles in crisis scenarios</a:t>
            </a:r>
          </a:p>
        </p:txBody>
      </p:sp>
      <p:pic>
        <p:nvPicPr>
          <p:cNvPr id="4" name="Picture 3">
            <a:extLst>
              <a:ext uri="{FF2B5EF4-FFF2-40B4-BE49-F238E27FC236}">
                <a16:creationId xmlns:a16="http://schemas.microsoft.com/office/drawing/2014/main" id="{BC6CEA1C-01BD-5A49-B562-A26520EFA274}"/>
              </a:ext>
            </a:extLst>
          </p:cNvPr>
          <p:cNvPicPr>
            <a:picLocks noChangeAspect="1"/>
          </p:cNvPicPr>
          <p:nvPr/>
        </p:nvPicPr>
        <p:blipFill>
          <a:blip r:embed="rId3"/>
          <a:stretch>
            <a:fillRect/>
          </a:stretch>
        </p:blipFill>
        <p:spPr>
          <a:xfrm>
            <a:off x="7078464" y="2364393"/>
            <a:ext cx="5926336" cy="7392519"/>
          </a:xfrm>
          <a:prstGeom prst="rect">
            <a:avLst/>
          </a:prstGeom>
        </p:spPr>
      </p:pic>
      <p:pic>
        <p:nvPicPr>
          <p:cNvPr id="5" name="Picture 4">
            <a:extLst>
              <a:ext uri="{FF2B5EF4-FFF2-40B4-BE49-F238E27FC236}">
                <a16:creationId xmlns:a16="http://schemas.microsoft.com/office/drawing/2014/main" id="{418465FD-C7ED-CC41-BF74-CB7FF9858B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1800" y="5973600"/>
            <a:ext cx="4804536" cy="3780000"/>
          </a:xfrm>
          <a:prstGeom prst="rect">
            <a:avLst/>
          </a:prstGeom>
        </p:spPr>
      </p:pic>
      <p:pic>
        <p:nvPicPr>
          <p:cNvPr id="6" name="Picture 5">
            <a:extLst>
              <a:ext uri="{FF2B5EF4-FFF2-40B4-BE49-F238E27FC236}">
                <a16:creationId xmlns:a16="http://schemas.microsoft.com/office/drawing/2014/main" id="{4AF5A147-D6DF-3043-A2ED-4475A88801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5001" y="591874"/>
            <a:ext cx="1800200" cy="1350150"/>
          </a:xfrm>
          <a:prstGeom prst="rect">
            <a:avLst/>
          </a:prstGeom>
        </p:spPr>
      </p:pic>
    </p:spTree>
    <p:extLst>
      <p:ext uri="{BB962C8B-B14F-4D97-AF65-F5344CB8AC3E}">
        <p14:creationId xmlns:p14="http://schemas.microsoft.com/office/powerpoint/2010/main" val="213085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p:cNvSpPr>
          <p:nvPr>
            <p:ph type="body" idx="1"/>
          </p:nvPr>
        </p:nvSpPr>
        <p:spPr>
          <a:xfrm>
            <a:off x="1029792" y="4699372"/>
            <a:ext cx="11099800" cy="5506020"/>
          </a:xfrm>
          <a:prstGeom prst="rect">
            <a:avLst/>
          </a:prstGeom>
        </p:spPr>
        <p:txBody>
          <a:bodyPr>
            <a:normAutofit/>
          </a:bodyPr>
          <a:lstStyle/>
          <a:p>
            <a:pPr>
              <a:spcBef>
                <a:spcPts val="2600"/>
              </a:spcBef>
            </a:pPr>
            <a:r>
              <a:rPr lang="en-US" sz="3200" dirty="0"/>
              <a:t>Using names = better exchange of information</a:t>
            </a:r>
          </a:p>
          <a:p>
            <a:pPr>
              <a:spcBef>
                <a:spcPts val="2600"/>
              </a:spcBef>
            </a:pPr>
            <a:r>
              <a:rPr lang="en-US" sz="3200" dirty="0"/>
              <a:t>Unique brain activation pattern when using names – we pay more attention</a:t>
            </a:r>
          </a:p>
          <a:p>
            <a:pPr>
              <a:spcBef>
                <a:spcPts val="2600"/>
              </a:spcBef>
            </a:pPr>
            <a:r>
              <a:rPr lang="en-US" sz="3200" dirty="0"/>
              <a:t>“Cocktail party effect” – tune in to the use of your own name</a:t>
            </a:r>
          </a:p>
          <a:p>
            <a:pPr>
              <a:spcBef>
                <a:spcPts val="2600"/>
              </a:spcBef>
            </a:pPr>
            <a:r>
              <a:rPr lang="en-US" sz="3200" b="1" dirty="0">
                <a:solidFill>
                  <a:schemeClr val="accent2"/>
                </a:solidFill>
              </a:rPr>
              <a:t>More effective teams when use first names </a:t>
            </a:r>
            <a:r>
              <a:rPr lang="en-US" sz="3200" b="1" dirty="0">
                <a:solidFill>
                  <a:schemeClr val="accent2"/>
                </a:solidFill>
                <a:sym typeface="Wingdings" pitchFamily="2" charset="2"/>
              </a:rPr>
              <a:t> improves patient safety</a:t>
            </a:r>
            <a:endParaRPr lang="en-US" sz="3200" b="1" dirty="0">
              <a:solidFill>
                <a:schemeClr val="accent2"/>
              </a:solidFill>
            </a:endParaRPr>
          </a:p>
        </p:txBody>
      </p:sp>
      <p:pic>
        <p:nvPicPr>
          <p:cNvPr id="5" name="Picture 4">
            <a:extLst>
              <a:ext uri="{FF2B5EF4-FFF2-40B4-BE49-F238E27FC236}">
                <a16:creationId xmlns:a16="http://schemas.microsoft.com/office/drawing/2014/main" id="{BDF86B3F-3298-CC4F-8C94-A6919A143C72}"/>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colorTemperature colorTemp="7600"/>
                    </a14:imgEffect>
                    <a14:imgEffect>
                      <a14:saturation sat="0"/>
                    </a14:imgEffect>
                    <a14:imgEffect>
                      <a14:brightnessContrast bright="28000" contrast="40000"/>
                    </a14:imgEffect>
                  </a14:imgLayer>
                </a14:imgProps>
              </a:ext>
              <a:ext uri="{28A0092B-C50C-407E-A947-70E740481C1C}">
                <a14:useLocalDpi xmlns:a14="http://schemas.microsoft.com/office/drawing/2010/main"/>
              </a:ext>
            </a:extLst>
          </a:blip>
          <a:srcRect l="-46" r="7285" b="19478"/>
          <a:stretch/>
        </p:blipFill>
        <p:spPr>
          <a:xfrm>
            <a:off x="5638304" y="612868"/>
            <a:ext cx="7380000" cy="3337790"/>
          </a:xfrm>
          <a:prstGeom prst="rect">
            <a:avLst/>
          </a:prstGeom>
        </p:spPr>
      </p:pic>
      <p:pic>
        <p:nvPicPr>
          <p:cNvPr id="6" name="Picture 5">
            <a:extLst>
              <a:ext uri="{FF2B5EF4-FFF2-40B4-BE49-F238E27FC236}">
                <a16:creationId xmlns:a16="http://schemas.microsoft.com/office/drawing/2014/main" id="{4CF4FF6B-386A-7144-BA19-90D2E4D42635}"/>
              </a:ext>
            </a:extLst>
          </p:cNvPr>
          <p:cNvPicPr>
            <a:picLocks noChangeAspect="1"/>
          </p:cNvPicPr>
          <p:nvPr/>
        </p:nvPicPr>
        <p:blipFill>
          <a:blip r:embed="rId5"/>
          <a:stretch>
            <a:fillRect/>
          </a:stretch>
        </p:blipFill>
        <p:spPr>
          <a:xfrm>
            <a:off x="593594" y="612868"/>
            <a:ext cx="4841712" cy="2751764"/>
          </a:xfrm>
          <a:prstGeom prst="rect">
            <a:avLst/>
          </a:prstGeom>
        </p:spPr>
      </p:pic>
    </p:spTree>
    <p:extLst>
      <p:ext uri="{BB962C8B-B14F-4D97-AF65-F5344CB8AC3E}">
        <p14:creationId xmlns:p14="http://schemas.microsoft.com/office/powerpoint/2010/main" val="29698248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p:cNvSpPr>
          <p:nvPr>
            <p:ph type="body" idx="1"/>
          </p:nvPr>
        </p:nvSpPr>
        <p:spPr>
          <a:xfrm>
            <a:off x="1029792" y="4699372"/>
            <a:ext cx="11099800" cy="5506020"/>
          </a:xfrm>
          <a:prstGeom prst="rect">
            <a:avLst/>
          </a:prstGeom>
        </p:spPr>
        <p:txBody>
          <a:bodyPr>
            <a:normAutofit/>
          </a:bodyPr>
          <a:lstStyle/>
          <a:p>
            <a:pPr marL="431165" lvl="0" indent="-431165" defTabSz="566674">
              <a:spcBef>
                <a:spcPts val="2600"/>
              </a:spcBef>
              <a:defRPr sz="1800">
                <a:solidFill>
                  <a:srgbClr val="000000"/>
                </a:solidFill>
              </a:defRPr>
            </a:pPr>
            <a:r>
              <a:rPr lang="en-GB" sz="3200" dirty="0"/>
              <a:t>Introductions by name and role integral part of team brief mandated by WHO checklist </a:t>
            </a:r>
          </a:p>
          <a:p>
            <a:pPr marL="431165" lvl="0" indent="-431165" defTabSz="566674">
              <a:spcBef>
                <a:spcPts val="2600"/>
              </a:spcBef>
              <a:defRPr sz="1800">
                <a:solidFill>
                  <a:srgbClr val="000000"/>
                </a:solidFill>
              </a:defRPr>
            </a:pPr>
            <a:r>
              <a:rPr lang="en-GB" sz="3200" dirty="0"/>
              <a:t>Short term adult memory capacity = 4 units e.g. names</a:t>
            </a:r>
            <a:r>
              <a:rPr lang="en-GB" sz="3200" baseline="30000" dirty="0"/>
              <a:t>1</a:t>
            </a:r>
          </a:p>
          <a:p>
            <a:pPr marL="431165" lvl="0" indent="-431165" defTabSz="566674">
              <a:spcBef>
                <a:spcPts val="2600"/>
              </a:spcBef>
              <a:defRPr sz="1800">
                <a:solidFill>
                  <a:srgbClr val="000000"/>
                </a:solidFill>
              </a:defRPr>
            </a:pPr>
            <a:r>
              <a:rPr lang="en-GB" sz="3200" dirty="0"/>
              <a:t>Personal names are particularly difficult to retrieve</a:t>
            </a:r>
            <a:r>
              <a:rPr lang="en-GB" sz="3200" baseline="30000" dirty="0"/>
              <a:t>2</a:t>
            </a:r>
          </a:p>
          <a:p>
            <a:pPr marL="431165" lvl="0" indent="-431165" defTabSz="566674">
              <a:spcBef>
                <a:spcPts val="2600"/>
              </a:spcBef>
              <a:defRPr sz="1800">
                <a:solidFill>
                  <a:srgbClr val="000000"/>
                </a:solidFill>
              </a:defRPr>
            </a:pPr>
            <a:r>
              <a:rPr lang="en-GB" sz="3200" dirty="0"/>
              <a:t>Humans only recall 30% of names after first introduction</a:t>
            </a:r>
            <a:r>
              <a:rPr lang="en-GB" sz="3200" baseline="30000" dirty="0"/>
              <a:t>3</a:t>
            </a:r>
          </a:p>
          <a:p>
            <a:pPr marL="431165" lvl="0" indent="-431165" defTabSz="566674">
              <a:spcBef>
                <a:spcPts val="2600"/>
              </a:spcBef>
              <a:defRPr sz="1800">
                <a:solidFill>
                  <a:srgbClr val="000000"/>
                </a:solidFill>
              </a:defRPr>
            </a:pPr>
            <a:r>
              <a:rPr lang="en-GB" sz="3200" b="1" dirty="0">
                <a:solidFill>
                  <a:schemeClr val="accent2"/>
                </a:solidFill>
              </a:rPr>
              <a:t>But surely we all know our teams in our theatres? </a:t>
            </a:r>
          </a:p>
        </p:txBody>
      </p:sp>
      <p:pic>
        <p:nvPicPr>
          <p:cNvPr id="5" name="Picture 4">
            <a:extLst>
              <a:ext uri="{FF2B5EF4-FFF2-40B4-BE49-F238E27FC236}">
                <a16:creationId xmlns:a16="http://schemas.microsoft.com/office/drawing/2014/main" id="{BDF86B3F-3298-CC4F-8C94-A6919A143C72}"/>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colorTemperature colorTemp="7600"/>
                    </a14:imgEffect>
                    <a14:imgEffect>
                      <a14:saturation sat="0"/>
                    </a14:imgEffect>
                    <a14:imgEffect>
                      <a14:brightnessContrast bright="28000" contrast="40000"/>
                    </a14:imgEffect>
                  </a14:imgLayer>
                </a14:imgProps>
              </a:ext>
              <a:ext uri="{28A0092B-C50C-407E-A947-70E740481C1C}">
                <a14:useLocalDpi xmlns:a14="http://schemas.microsoft.com/office/drawing/2010/main"/>
              </a:ext>
            </a:extLst>
          </a:blip>
          <a:srcRect l="-46" r="7285" b="19478"/>
          <a:stretch/>
        </p:blipFill>
        <p:spPr>
          <a:xfrm>
            <a:off x="5638304" y="612868"/>
            <a:ext cx="7380000" cy="3337790"/>
          </a:xfrm>
          <a:prstGeom prst="rect">
            <a:avLst/>
          </a:prstGeom>
        </p:spPr>
      </p:pic>
      <p:pic>
        <p:nvPicPr>
          <p:cNvPr id="6" name="Picture 5">
            <a:extLst>
              <a:ext uri="{FF2B5EF4-FFF2-40B4-BE49-F238E27FC236}">
                <a16:creationId xmlns:a16="http://schemas.microsoft.com/office/drawing/2014/main" id="{4CF4FF6B-386A-7144-BA19-90D2E4D42635}"/>
              </a:ext>
            </a:extLst>
          </p:cNvPr>
          <p:cNvPicPr>
            <a:picLocks noChangeAspect="1"/>
          </p:cNvPicPr>
          <p:nvPr/>
        </p:nvPicPr>
        <p:blipFill>
          <a:blip r:embed="rId5"/>
          <a:stretch>
            <a:fillRect/>
          </a:stretch>
        </p:blipFill>
        <p:spPr>
          <a:xfrm>
            <a:off x="593594" y="612868"/>
            <a:ext cx="4841712" cy="2751764"/>
          </a:xfrm>
          <a:prstGeom prst="rect">
            <a:avLst/>
          </a:prstGeom>
        </p:spPr>
      </p:pic>
    </p:spTree>
    <p:extLst>
      <p:ext uri="{BB962C8B-B14F-4D97-AF65-F5344CB8AC3E}">
        <p14:creationId xmlns:p14="http://schemas.microsoft.com/office/powerpoint/2010/main" val="24984261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p>
            <a:pPr lvl="0" algn="ctr">
              <a:defRPr sz="1800">
                <a:solidFill>
                  <a:srgbClr val="000000"/>
                </a:solidFill>
              </a:defRPr>
            </a:pPr>
            <a:r>
              <a:rPr sz="8000" dirty="0"/>
              <a:t>Methodology</a:t>
            </a:r>
          </a:p>
        </p:txBody>
      </p:sp>
      <p:sp>
        <p:nvSpPr>
          <p:cNvPr id="42" name="Shape 42"/>
          <p:cNvSpPr>
            <a:spLocks noGrp="1"/>
          </p:cNvSpPr>
          <p:nvPr>
            <p:ph type="body" idx="1"/>
          </p:nvPr>
        </p:nvSpPr>
        <p:spPr>
          <a:prstGeom prst="rect">
            <a:avLst/>
          </a:prstGeom>
        </p:spPr>
        <p:txBody>
          <a:bodyPr>
            <a:normAutofit/>
          </a:bodyPr>
          <a:lstStyle/>
          <a:p>
            <a:pPr lvl="0">
              <a:spcBef>
                <a:spcPts val="3400"/>
              </a:spcBef>
              <a:defRPr sz="1800">
                <a:solidFill>
                  <a:srgbClr val="000000"/>
                </a:solidFill>
              </a:defRPr>
            </a:pPr>
            <a:r>
              <a:rPr lang="en-GB" sz="3200" dirty="0"/>
              <a:t>Brief evaluation across D-level and E-level theatres between 10</a:t>
            </a:r>
            <a:r>
              <a:rPr lang="en-GB" sz="3200" baseline="30000" dirty="0"/>
              <a:t>th</a:t>
            </a:r>
            <a:r>
              <a:rPr lang="en-GB" sz="3200" dirty="0"/>
              <a:t> January and 15</a:t>
            </a:r>
            <a:r>
              <a:rPr lang="en-GB" sz="3200" baseline="30000" dirty="0"/>
              <a:t>th</a:t>
            </a:r>
            <a:r>
              <a:rPr lang="en-GB" sz="3200" dirty="0"/>
              <a:t> February 2018</a:t>
            </a:r>
          </a:p>
          <a:p>
            <a:pPr lvl="0">
              <a:spcBef>
                <a:spcPts val="3400"/>
              </a:spcBef>
              <a:defRPr sz="1800">
                <a:solidFill>
                  <a:srgbClr val="000000"/>
                </a:solidFill>
              </a:defRPr>
            </a:pPr>
            <a:r>
              <a:rPr lang="en-GB" sz="3200" dirty="0"/>
              <a:t>Asked anaesthetists how many individuals in theatre they could name by first name</a:t>
            </a:r>
          </a:p>
          <a:p>
            <a:pPr lvl="0">
              <a:spcBef>
                <a:spcPts val="3400"/>
              </a:spcBef>
              <a:defRPr sz="1800">
                <a:solidFill>
                  <a:srgbClr val="000000"/>
                </a:solidFill>
              </a:defRPr>
            </a:pPr>
            <a:r>
              <a:rPr lang="en-GB" sz="3200" dirty="0"/>
              <a:t>All grades</a:t>
            </a:r>
          </a:p>
          <a:p>
            <a:pPr lvl="0">
              <a:spcBef>
                <a:spcPts val="3400"/>
              </a:spcBef>
              <a:defRPr sz="1800">
                <a:solidFill>
                  <a:srgbClr val="000000"/>
                </a:solidFill>
              </a:defRPr>
            </a:pPr>
            <a:r>
              <a:rPr lang="en-GB" sz="3200" dirty="0"/>
              <a:t>After team brief</a:t>
            </a:r>
          </a:p>
          <a:p>
            <a:pPr marL="0" lvl="0" indent="0">
              <a:spcBef>
                <a:spcPts val="3400"/>
              </a:spcBef>
              <a:buNone/>
              <a:defRPr sz="1800">
                <a:solidFill>
                  <a:srgbClr val="000000"/>
                </a:solidFill>
              </a:defRPr>
            </a:pPr>
            <a:endParaRPr lang="en-GB" sz="3200" dirty="0"/>
          </a:p>
        </p:txBody>
      </p:sp>
      <p:pic>
        <p:nvPicPr>
          <p:cNvPr id="2" name="Picture 1">
            <a:extLst>
              <a:ext uri="{FF2B5EF4-FFF2-40B4-BE49-F238E27FC236}">
                <a16:creationId xmlns:a16="http://schemas.microsoft.com/office/drawing/2014/main" id="{BBF756D5-4153-844D-AA98-3AB3B7853EF1}"/>
              </a:ext>
            </a:extLst>
          </p:cNvPr>
          <p:cNvPicPr>
            <a:picLocks noChangeAspect="1"/>
          </p:cNvPicPr>
          <p:nvPr/>
        </p:nvPicPr>
        <p:blipFill>
          <a:blip r:embed="rId3"/>
          <a:stretch>
            <a:fillRect/>
          </a:stretch>
        </p:blipFill>
        <p:spPr>
          <a:xfrm>
            <a:off x="4774208" y="5390661"/>
            <a:ext cx="7788951" cy="4372744"/>
          </a:xfrm>
          <a:prstGeom prst="rect">
            <a:avLst/>
          </a:prstGeom>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145C-6561-3243-A4B3-33584C4DD00A}"/>
              </a:ext>
            </a:extLst>
          </p:cNvPr>
          <p:cNvSpPr>
            <a:spLocks noGrp="1"/>
          </p:cNvSpPr>
          <p:nvPr>
            <p:ph type="title"/>
          </p:nvPr>
        </p:nvSpPr>
        <p:spPr/>
        <p:txBody>
          <a:bodyPr>
            <a:normAutofit/>
          </a:bodyPr>
          <a:lstStyle/>
          <a:p>
            <a:r>
              <a:rPr lang="en-US" sz="6000" dirty="0"/>
              <a:t>Results</a:t>
            </a:r>
          </a:p>
        </p:txBody>
      </p:sp>
      <p:sp>
        <p:nvSpPr>
          <p:cNvPr id="3" name="Content Placeholder 2">
            <a:extLst>
              <a:ext uri="{FF2B5EF4-FFF2-40B4-BE49-F238E27FC236}">
                <a16:creationId xmlns:a16="http://schemas.microsoft.com/office/drawing/2014/main" id="{5746B988-0A99-444E-B143-008456D718FD}"/>
              </a:ext>
            </a:extLst>
          </p:cNvPr>
          <p:cNvSpPr>
            <a:spLocks noGrp="1"/>
          </p:cNvSpPr>
          <p:nvPr>
            <p:ph idx="1"/>
          </p:nvPr>
        </p:nvSpPr>
        <p:spPr/>
        <p:txBody>
          <a:bodyPr/>
          <a:lstStyle/>
          <a:p>
            <a:r>
              <a:rPr lang="en-US" dirty="0"/>
              <a:t>n = 52</a:t>
            </a:r>
          </a:p>
          <a:p>
            <a:r>
              <a:rPr lang="en-US" dirty="0"/>
              <a:t>Total mean recall </a:t>
            </a:r>
            <a:r>
              <a:rPr lang="en-US" b="1" dirty="0"/>
              <a:t>66.6%</a:t>
            </a:r>
          </a:p>
          <a:p>
            <a:r>
              <a:rPr lang="en-US" dirty="0"/>
              <a:t>Better in Consultants</a:t>
            </a:r>
          </a:p>
        </p:txBody>
      </p:sp>
      <p:graphicFrame>
        <p:nvGraphicFramePr>
          <p:cNvPr id="4" name="Chart 3">
            <a:extLst>
              <a:ext uri="{FF2B5EF4-FFF2-40B4-BE49-F238E27FC236}">
                <a16:creationId xmlns:a16="http://schemas.microsoft.com/office/drawing/2014/main" id="{188E03E5-18B1-004D-8B6B-B6DBA35DFCFB}"/>
              </a:ext>
            </a:extLst>
          </p:cNvPr>
          <p:cNvGraphicFramePr>
            <a:graphicFrameLocks/>
          </p:cNvGraphicFramePr>
          <p:nvPr>
            <p:extLst>
              <p:ext uri="{D42A27DB-BD31-4B8C-83A1-F6EECF244321}">
                <p14:modId xmlns:p14="http://schemas.microsoft.com/office/powerpoint/2010/main" val="1329421070"/>
              </p:ext>
            </p:extLst>
          </p:nvPr>
        </p:nvGraphicFramePr>
        <p:xfrm>
          <a:off x="5062240" y="519290"/>
          <a:ext cx="7048480" cy="36724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91B94CCA-6442-8547-A908-F92E7724C501}"/>
              </a:ext>
            </a:extLst>
          </p:cNvPr>
          <p:cNvGraphicFramePr>
            <a:graphicFrameLocks/>
          </p:cNvGraphicFramePr>
          <p:nvPr>
            <p:extLst>
              <p:ext uri="{D42A27DB-BD31-4B8C-83A1-F6EECF244321}">
                <p14:modId xmlns:p14="http://schemas.microsoft.com/office/powerpoint/2010/main" val="4164634733"/>
              </p:ext>
            </p:extLst>
          </p:nvPr>
        </p:nvGraphicFramePr>
        <p:xfrm>
          <a:off x="1749872" y="4588768"/>
          <a:ext cx="8920688" cy="469044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C6FE4C81-EBF8-BC44-BB1E-A87451EA7403}"/>
              </a:ext>
            </a:extLst>
          </p:cNvPr>
          <p:cNvSpPr txBox="1"/>
          <p:nvPr/>
        </p:nvSpPr>
        <p:spPr>
          <a:xfrm>
            <a:off x="1044977" y="5524872"/>
            <a:ext cx="553998" cy="2230823"/>
          </a:xfrm>
          <a:prstGeom prst="rect">
            <a:avLst/>
          </a:prstGeom>
          <a:noFill/>
        </p:spPr>
        <p:txBody>
          <a:bodyPr vert="vert270" wrap="square" rtlCol="0">
            <a:spAutoFit/>
          </a:bodyPr>
          <a:lstStyle/>
          <a:p>
            <a:r>
              <a:rPr lang="en-US" sz="2400" dirty="0">
                <a:solidFill>
                  <a:schemeClr val="bg1">
                    <a:lumMod val="50000"/>
                  </a:schemeClr>
                </a:solidFill>
              </a:rPr>
              <a:t>Name recall (%)</a:t>
            </a:r>
          </a:p>
        </p:txBody>
      </p:sp>
    </p:spTree>
    <p:extLst>
      <p:ext uri="{BB962C8B-B14F-4D97-AF65-F5344CB8AC3E}">
        <p14:creationId xmlns:p14="http://schemas.microsoft.com/office/powerpoint/2010/main" val="2107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C851A69F-5CEB-4641-9FD4-6833C6299046}"/>
              </a:ext>
            </a:extLst>
          </p:cNvPr>
          <p:cNvGraphicFramePr>
            <a:graphicFrameLocks/>
          </p:cNvGraphicFramePr>
          <p:nvPr>
            <p:extLst>
              <p:ext uri="{D42A27DB-BD31-4B8C-83A1-F6EECF244321}">
                <p14:modId xmlns:p14="http://schemas.microsoft.com/office/powerpoint/2010/main" val="2539350545"/>
              </p:ext>
            </p:extLst>
          </p:nvPr>
        </p:nvGraphicFramePr>
        <p:xfrm>
          <a:off x="543992" y="3436641"/>
          <a:ext cx="11916816" cy="577629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9D29F6-348C-3D40-9915-2957A3174212}"/>
              </a:ext>
            </a:extLst>
          </p:cNvPr>
          <p:cNvSpPr>
            <a:spLocks noGrp="1"/>
          </p:cNvSpPr>
          <p:nvPr>
            <p:ph type="title"/>
          </p:nvPr>
        </p:nvSpPr>
        <p:spPr>
          <a:xfrm>
            <a:off x="894080" y="519290"/>
            <a:ext cx="11216640" cy="1885245"/>
          </a:xfrm>
        </p:spPr>
        <p:txBody>
          <a:bodyPr/>
          <a:lstStyle/>
          <a:p>
            <a:r>
              <a:rPr lang="en-US" dirty="0"/>
              <a:t>Results</a:t>
            </a:r>
          </a:p>
        </p:txBody>
      </p:sp>
      <p:graphicFrame>
        <p:nvGraphicFramePr>
          <p:cNvPr id="4" name="Chart 3">
            <a:extLst>
              <a:ext uri="{FF2B5EF4-FFF2-40B4-BE49-F238E27FC236}">
                <a16:creationId xmlns:a16="http://schemas.microsoft.com/office/drawing/2014/main" id="{EA6F28E5-15FB-0D40-9C32-A08688C0B53C}"/>
              </a:ext>
            </a:extLst>
          </p:cNvPr>
          <p:cNvGraphicFramePr>
            <a:graphicFrameLocks/>
          </p:cNvGraphicFramePr>
          <p:nvPr>
            <p:extLst>
              <p:ext uri="{D42A27DB-BD31-4B8C-83A1-F6EECF244321}">
                <p14:modId xmlns:p14="http://schemas.microsoft.com/office/powerpoint/2010/main" val="1895707549"/>
              </p:ext>
            </p:extLst>
          </p:nvPr>
        </p:nvGraphicFramePr>
        <p:xfrm>
          <a:off x="5526648" y="358312"/>
          <a:ext cx="7096432" cy="409244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5A7FAA16-A2E4-4E49-92E7-911C14601323}"/>
              </a:ext>
            </a:extLst>
          </p:cNvPr>
          <p:cNvSpPr txBox="1"/>
          <p:nvPr/>
        </p:nvSpPr>
        <p:spPr>
          <a:xfrm>
            <a:off x="5526648" y="9163474"/>
            <a:ext cx="1763688" cy="400110"/>
          </a:xfrm>
          <a:prstGeom prst="rect">
            <a:avLst/>
          </a:prstGeom>
          <a:noFill/>
        </p:spPr>
        <p:txBody>
          <a:bodyPr wrap="square" rtlCol="0">
            <a:spAutoFit/>
          </a:bodyPr>
          <a:lstStyle/>
          <a:p>
            <a:r>
              <a:rPr lang="en-US" sz="2000" dirty="0">
                <a:solidFill>
                  <a:schemeClr val="tx1"/>
                </a:solidFill>
              </a:rPr>
              <a:t>Theatre</a:t>
            </a:r>
          </a:p>
        </p:txBody>
      </p:sp>
      <p:sp>
        <p:nvSpPr>
          <p:cNvPr id="7" name="TextBox 6">
            <a:extLst>
              <a:ext uri="{FF2B5EF4-FFF2-40B4-BE49-F238E27FC236}">
                <a16:creationId xmlns:a16="http://schemas.microsoft.com/office/drawing/2014/main" id="{31410D45-B6F0-6440-AC56-05E1C5176551}"/>
              </a:ext>
            </a:extLst>
          </p:cNvPr>
          <p:cNvSpPr txBox="1"/>
          <p:nvPr/>
        </p:nvSpPr>
        <p:spPr>
          <a:xfrm>
            <a:off x="381720" y="3411562"/>
            <a:ext cx="755576" cy="108012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952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pPr lvl="0">
              <a:defRPr sz="1800">
                <a:solidFill>
                  <a:srgbClr val="000000"/>
                </a:solidFill>
              </a:defRPr>
            </a:pPr>
            <a:r>
              <a:rPr lang="en-GB" sz="8000" dirty="0"/>
              <a:t>Further evidence</a:t>
            </a:r>
            <a:endParaRPr sz="8000" dirty="0"/>
          </a:p>
        </p:txBody>
      </p:sp>
      <p:sp>
        <p:nvSpPr>
          <p:cNvPr id="48" name="Shape 48"/>
          <p:cNvSpPr>
            <a:spLocks noGrp="1"/>
          </p:cNvSpPr>
          <p:nvPr>
            <p:ph type="body" idx="1"/>
          </p:nvPr>
        </p:nvSpPr>
        <p:spPr>
          <a:xfrm>
            <a:off x="894080" y="2884583"/>
            <a:ext cx="11216640" cy="6188570"/>
          </a:xfrm>
          <a:prstGeom prst="rect">
            <a:avLst/>
          </a:prstGeom>
        </p:spPr>
        <p:txBody>
          <a:bodyPr>
            <a:normAutofit/>
          </a:bodyPr>
          <a:lstStyle/>
          <a:p>
            <a:pPr lvl="0">
              <a:spcBef>
                <a:spcPts val="1800"/>
              </a:spcBef>
              <a:defRPr sz="1800">
                <a:solidFill>
                  <a:srgbClr val="000000"/>
                </a:solidFill>
              </a:defRPr>
            </a:pPr>
            <a:r>
              <a:rPr lang="en-GB" sz="3400" dirty="0"/>
              <a:t>Study at St Mary’s Hospital</a:t>
            </a:r>
            <a:r>
              <a:rPr lang="en-GB" sz="3400" baseline="30000" dirty="0"/>
              <a:t>4</a:t>
            </a:r>
          </a:p>
          <a:p>
            <a:pPr lvl="1">
              <a:buFont typeface=".AppleSystemUIFont"/>
              <a:buChar char="--"/>
              <a:defRPr sz="1800">
                <a:solidFill>
                  <a:srgbClr val="000000"/>
                </a:solidFill>
              </a:defRPr>
            </a:pPr>
            <a:r>
              <a:rPr lang="en-GB" sz="3000" dirty="0"/>
              <a:t>Scrub nurses most likely to know team</a:t>
            </a:r>
          </a:p>
          <a:p>
            <a:pPr lvl="1">
              <a:buFont typeface=".AppleSystemUIFont"/>
              <a:buChar char="--"/>
              <a:defRPr sz="1800">
                <a:solidFill>
                  <a:srgbClr val="000000"/>
                </a:solidFill>
              </a:defRPr>
            </a:pPr>
            <a:r>
              <a:rPr lang="en-GB" sz="3000" dirty="0"/>
              <a:t>14% anaesthetists did not know ODP</a:t>
            </a:r>
          </a:p>
          <a:p>
            <a:pPr lvl="1">
              <a:buFont typeface=".AppleSystemUIFont"/>
              <a:buChar char="--"/>
              <a:defRPr sz="1800">
                <a:solidFill>
                  <a:srgbClr val="000000"/>
                </a:solidFill>
              </a:defRPr>
            </a:pPr>
            <a:r>
              <a:rPr lang="en-GB" sz="3000" dirty="0"/>
              <a:t>30% surgeons did not know anaesthetist</a:t>
            </a:r>
          </a:p>
          <a:p>
            <a:pPr lvl="1">
              <a:buFont typeface=".AppleSystemUIFont"/>
              <a:buChar char="--"/>
              <a:defRPr sz="1800">
                <a:solidFill>
                  <a:srgbClr val="000000"/>
                </a:solidFill>
              </a:defRPr>
            </a:pPr>
            <a:r>
              <a:rPr lang="en-GB" sz="3000" dirty="0"/>
              <a:t>25% surgeons did not know scrub nurse</a:t>
            </a:r>
          </a:p>
          <a:p>
            <a:pPr lvl="0">
              <a:defRPr sz="1800">
                <a:solidFill>
                  <a:srgbClr val="000000"/>
                </a:solidFill>
              </a:defRPr>
            </a:pPr>
            <a:endParaRPr sz="3800" dirty="0"/>
          </a:p>
        </p:txBody>
      </p:sp>
      <p:pic>
        <p:nvPicPr>
          <p:cNvPr id="2" name="Picture 1">
            <a:extLst>
              <a:ext uri="{FF2B5EF4-FFF2-40B4-BE49-F238E27FC236}">
                <a16:creationId xmlns:a16="http://schemas.microsoft.com/office/drawing/2014/main" id="{DD9A7E3A-810F-2D40-8054-1B76C06DFB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74608" y="522593"/>
            <a:ext cx="4630192" cy="6516566"/>
          </a:xfrm>
          <a:prstGeom prst="rect">
            <a:avLst/>
          </a:prstGeom>
        </p:spPr>
      </p:pic>
    </p:spTree>
    <p:extLst>
      <p:ext uri="{BB962C8B-B14F-4D97-AF65-F5344CB8AC3E}">
        <p14:creationId xmlns:p14="http://schemas.microsoft.com/office/powerpoint/2010/main" val="322838984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pPr lvl="0">
              <a:defRPr sz="1800">
                <a:solidFill>
                  <a:srgbClr val="000000"/>
                </a:solidFill>
              </a:defRPr>
            </a:pPr>
            <a:r>
              <a:rPr lang="en-GB" sz="8000" dirty="0"/>
              <a:t>Further evidence</a:t>
            </a:r>
            <a:endParaRPr sz="8000" dirty="0"/>
          </a:p>
        </p:txBody>
      </p:sp>
      <p:sp>
        <p:nvSpPr>
          <p:cNvPr id="48" name="Shape 48"/>
          <p:cNvSpPr>
            <a:spLocks noGrp="1"/>
          </p:cNvSpPr>
          <p:nvPr>
            <p:ph type="body" idx="1"/>
          </p:nvPr>
        </p:nvSpPr>
        <p:spPr>
          <a:xfrm>
            <a:off x="894080" y="2884583"/>
            <a:ext cx="11216640" cy="6188570"/>
          </a:xfrm>
          <a:prstGeom prst="rect">
            <a:avLst/>
          </a:prstGeom>
        </p:spPr>
        <p:txBody>
          <a:bodyPr>
            <a:normAutofit/>
          </a:bodyPr>
          <a:lstStyle/>
          <a:p>
            <a:pPr lvl="0">
              <a:spcBef>
                <a:spcPts val="1800"/>
              </a:spcBef>
              <a:defRPr sz="1800">
                <a:solidFill>
                  <a:srgbClr val="000000"/>
                </a:solidFill>
              </a:defRPr>
            </a:pPr>
            <a:r>
              <a:rPr lang="en-GB" sz="3400" dirty="0">
                <a:solidFill>
                  <a:schemeClr val="bg1">
                    <a:lumMod val="65000"/>
                  </a:schemeClr>
                </a:solidFill>
              </a:rPr>
              <a:t>Study at St Mary’s Hospital</a:t>
            </a:r>
            <a:r>
              <a:rPr lang="en-GB" sz="3400" baseline="30000" dirty="0">
                <a:solidFill>
                  <a:schemeClr val="bg1">
                    <a:lumMod val="65000"/>
                  </a:schemeClr>
                </a:solidFill>
              </a:rPr>
              <a:t>4</a:t>
            </a:r>
          </a:p>
          <a:p>
            <a:pPr lvl="1">
              <a:buFont typeface=".AppleSystemUIFont"/>
              <a:buChar char="--"/>
              <a:defRPr sz="1800">
                <a:solidFill>
                  <a:srgbClr val="000000"/>
                </a:solidFill>
              </a:defRPr>
            </a:pPr>
            <a:r>
              <a:rPr lang="en-GB" sz="3000" dirty="0">
                <a:solidFill>
                  <a:schemeClr val="bg1">
                    <a:lumMod val="65000"/>
                  </a:schemeClr>
                </a:solidFill>
              </a:rPr>
              <a:t>Scrub nurses most likely to know team</a:t>
            </a:r>
          </a:p>
          <a:p>
            <a:pPr lvl="1">
              <a:buFont typeface=".AppleSystemUIFont"/>
              <a:buChar char="--"/>
              <a:defRPr sz="1800">
                <a:solidFill>
                  <a:srgbClr val="000000"/>
                </a:solidFill>
              </a:defRPr>
            </a:pPr>
            <a:r>
              <a:rPr lang="en-GB" sz="3000" dirty="0">
                <a:solidFill>
                  <a:schemeClr val="bg1">
                    <a:lumMod val="65000"/>
                  </a:schemeClr>
                </a:solidFill>
              </a:rPr>
              <a:t>14% anaesthetists did not know ODP</a:t>
            </a:r>
          </a:p>
          <a:p>
            <a:pPr lvl="1">
              <a:buFont typeface=".AppleSystemUIFont"/>
              <a:buChar char="--"/>
              <a:defRPr sz="1800">
                <a:solidFill>
                  <a:srgbClr val="000000"/>
                </a:solidFill>
              </a:defRPr>
            </a:pPr>
            <a:r>
              <a:rPr lang="en-GB" sz="3000" dirty="0">
                <a:solidFill>
                  <a:schemeClr val="bg1">
                    <a:lumMod val="65000"/>
                  </a:schemeClr>
                </a:solidFill>
              </a:rPr>
              <a:t>30% surgeons did not know anaesthetist</a:t>
            </a:r>
          </a:p>
          <a:p>
            <a:pPr lvl="1">
              <a:buFont typeface=".AppleSystemUIFont"/>
              <a:buChar char="--"/>
              <a:defRPr sz="1800">
                <a:solidFill>
                  <a:srgbClr val="000000"/>
                </a:solidFill>
              </a:defRPr>
            </a:pPr>
            <a:r>
              <a:rPr lang="en-GB" sz="3000" dirty="0">
                <a:solidFill>
                  <a:schemeClr val="bg1">
                    <a:lumMod val="65000"/>
                  </a:schemeClr>
                </a:solidFill>
              </a:rPr>
              <a:t>25% surgeons didn’t know scrub nurse</a:t>
            </a:r>
          </a:p>
          <a:p>
            <a:pPr lvl="0">
              <a:spcBef>
                <a:spcPts val="1800"/>
              </a:spcBef>
              <a:defRPr sz="1800">
                <a:solidFill>
                  <a:srgbClr val="000000"/>
                </a:solidFill>
              </a:defRPr>
            </a:pPr>
            <a:r>
              <a:rPr lang="en-GB" sz="3400" dirty="0"/>
              <a:t>Recall NOT improved by:</a:t>
            </a:r>
            <a:endParaRPr lang="en-GB" sz="3400" baseline="30000" dirty="0"/>
          </a:p>
          <a:p>
            <a:pPr lvl="1">
              <a:buFont typeface=".AppleSystemUIFont"/>
              <a:buChar char="--"/>
              <a:defRPr sz="1800">
                <a:solidFill>
                  <a:srgbClr val="000000"/>
                </a:solidFill>
              </a:defRPr>
            </a:pPr>
            <a:r>
              <a:rPr lang="en-GB" sz="3000" dirty="0"/>
              <a:t>Presence at team brief</a:t>
            </a:r>
          </a:p>
          <a:p>
            <a:pPr lvl="1">
              <a:buFont typeface=".AppleSystemUIFont"/>
              <a:buChar char="--"/>
              <a:defRPr sz="1800">
                <a:solidFill>
                  <a:srgbClr val="000000"/>
                </a:solidFill>
              </a:defRPr>
            </a:pPr>
            <a:r>
              <a:rPr lang="en-GB" sz="3000" dirty="0"/>
              <a:t>Wearing ID badge </a:t>
            </a:r>
          </a:p>
          <a:p>
            <a:pPr lvl="0">
              <a:defRPr sz="1800">
                <a:solidFill>
                  <a:srgbClr val="000000"/>
                </a:solidFill>
              </a:defRPr>
            </a:pPr>
            <a:endParaRPr sz="3800" dirty="0"/>
          </a:p>
        </p:txBody>
      </p:sp>
      <p:pic>
        <p:nvPicPr>
          <p:cNvPr id="8" name="Picture 7">
            <a:extLst>
              <a:ext uri="{FF2B5EF4-FFF2-40B4-BE49-F238E27FC236}">
                <a16:creationId xmlns:a16="http://schemas.microsoft.com/office/drawing/2014/main" id="{7AF4CF47-25C1-4242-9158-395FB23E02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74608" y="522593"/>
            <a:ext cx="4630192" cy="6516566"/>
          </a:xfrm>
          <a:prstGeom prst="rect">
            <a:avLst/>
          </a:prstGeom>
        </p:spPr>
      </p:pic>
    </p:spTree>
    <p:extLst>
      <p:ext uri="{BB962C8B-B14F-4D97-AF65-F5344CB8AC3E}">
        <p14:creationId xmlns:p14="http://schemas.microsoft.com/office/powerpoint/2010/main" val="1785157359"/>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847</TotalTime>
  <Words>855</Words>
  <Application>Microsoft Macintosh PowerPoint</Application>
  <PresentationFormat>Custom</PresentationFormat>
  <Paragraphs>131</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.AppleSystemUIFont</vt:lpstr>
      <vt:lpstr>Arial</vt:lpstr>
      <vt:lpstr>Avenir Roman</vt:lpstr>
      <vt:lpstr>Calibri</vt:lpstr>
      <vt:lpstr>Calibri Light</vt:lpstr>
      <vt:lpstr>Helvetica Light</vt:lpstr>
      <vt:lpstr>Wingdings</vt:lpstr>
      <vt:lpstr>Office Theme</vt:lpstr>
      <vt:lpstr>Mad as a Hatter?!</vt:lpstr>
      <vt:lpstr>#theatrecapchallenge</vt:lpstr>
      <vt:lpstr>PowerPoint Presentation</vt:lpstr>
      <vt:lpstr>PowerPoint Presentation</vt:lpstr>
      <vt:lpstr>Methodology</vt:lpstr>
      <vt:lpstr>Results</vt:lpstr>
      <vt:lpstr>Results</vt:lpstr>
      <vt:lpstr>Further evidence</vt:lpstr>
      <vt:lpstr>Further evidence</vt:lpstr>
      <vt:lpstr>Further evidence</vt:lpstr>
      <vt:lpstr>Softer side of science…</vt:lpstr>
      <vt:lpstr>Action Plan</vt:lpstr>
      <vt:lpstr>Action Plan</vt:lpstr>
      <vt:lpstr>PowerPoint Presentation</vt:lpstr>
      <vt:lpstr>References</vt:lpstr>
      <vt:lpstr>The Semmelweis reflex or "Semmelweis effect" is a metaphor for the reflex-like tendency to reject new evidence or new knowledge because it contradicts established norms, beliefs or paradigms.</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Audit Questions</dc:title>
  <dc:creator>Bain James - Consultant Anaesthetist</dc:creator>
  <cp:lastModifiedBy>drzoeburton@gmail.com</cp:lastModifiedBy>
  <cp:revision>35</cp:revision>
  <dcterms:modified xsi:type="dcterms:W3CDTF">2018-02-20T20:20:46Z</dcterms:modified>
</cp:coreProperties>
</file>